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31" r:id="rId2"/>
  </p:sldMasterIdLst>
  <p:notesMasterIdLst>
    <p:notesMasterId r:id="rId117"/>
  </p:notesMasterIdLst>
  <p:handoutMasterIdLst>
    <p:handoutMasterId r:id="rId118"/>
  </p:handoutMasterIdLst>
  <p:sldIdLst>
    <p:sldId id="256" r:id="rId3"/>
    <p:sldId id="471" r:id="rId4"/>
    <p:sldId id="298" r:id="rId5"/>
    <p:sldId id="344" r:id="rId6"/>
    <p:sldId id="345" r:id="rId7"/>
    <p:sldId id="347" r:id="rId8"/>
    <p:sldId id="478" r:id="rId9"/>
    <p:sldId id="348" r:id="rId10"/>
    <p:sldId id="349" r:id="rId11"/>
    <p:sldId id="350" r:id="rId12"/>
    <p:sldId id="351" r:id="rId13"/>
    <p:sldId id="431" r:id="rId14"/>
    <p:sldId id="475" r:id="rId15"/>
    <p:sldId id="352" r:id="rId16"/>
    <p:sldId id="353" r:id="rId17"/>
    <p:sldId id="354" r:id="rId18"/>
    <p:sldId id="476" r:id="rId19"/>
    <p:sldId id="477" r:id="rId20"/>
    <p:sldId id="355" r:id="rId21"/>
    <p:sldId id="356" r:id="rId22"/>
    <p:sldId id="357" r:id="rId23"/>
    <p:sldId id="479" r:id="rId24"/>
    <p:sldId id="480" r:id="rId25"/>
    <p:sldId id="358" r:id="rId26"/>
    <p:sldId id="359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360" r:id="rId37"/>
    <p:sldId id="490" r:id="rId38"/>
    <p:sldId id="491" r:id="rId39"/>
    <p:sldId id="492" r:id="rId40"/>
    <p:sldId id="493" r:id="rId41"/>
    <p:sldId id="494" r:id="rId42"/>
    <p:sldId id="361" r:id="rId43"/>
    <p:sldId id="495" r:id="rId44"/>
    <p:sldId id="496" r:id="rId45"/>
    <p:sldId id="497" r:id="rId46"/>
    <p:sldId id="498" r:id="rId47"/>
    <p:sldId id="499" r:id="rId48"/>
    <p:sldId id="500" r:id="rId49"/>
    <p:sldId id="501" r:id="rId50"/>
    <p:sldId id="502" r:id="rId51"/>
    <p:sldId id="503" r:id="rId52"/>
    <p:sldId id="504" r:id="rId53"/>
    <p:sldId id="505" r:id="rId54"/>
    <p:sldId id="506" r:id="rId55"/>
    <p:sldId id="507" r:id="rId56"/>
    <p:sldId id="508" r:id="rId57"/>
    <p:sldId id="509" r:id="rId58"/>
    <p:sldId id="510" r:id="rId59"/>
    <p:sldId id="511" r:id="rId60"/>
    <p:sldId id="512" r:id="rId61"/>
    <p:sldId id="513" r:id="rId62"/>
    <p:sldId id="514" r:id="rId63"/>
    <p:sldId id="515" r:id="rId64"/>
    <p:sldId id="516" r:id="rId65"/>
    <p:sldId id="517" r:id="rId66"/>
    <p:sldId id="518" r:id="rId67"/>
    <p:sldId id="519" r:id="rId68"/>
    <p:sldId id="520" r:id="rId69"/>
    <p:sldId id="521" r:id="rId70"/>
    <p:sldId id="522" r:id="rId71"/>
    <p:sldId id="523" r:id="rId72"/>
    <p:sldId id="524" r:id="rId73"/>
    <p:sldId id="525" r:id="rId74"/>
    <p:sldId id="526" r:id="rId75"/>
    <p:sldId id="528" r:id="rId76"/>
    <p:sldId id="527" r:id="rId77"/>
    <p:sldId id="529" r:id="rId78"/>
    <p:sldId id="530" r:id="rId79"/>
    <p:sldId id="531" r:id="rId80"/>
    <p:sldId id="532" r:id="rId81"/>
    <p:sldId id="533" r:id="rId82"/>
    <p:sldId id="534" r:id="rId83"/>
    <p:sldId id="535" r:id="rId84"/>
    <p:sldId id="536" r:id="rId85"/>
    <p:sldId id="537" r:id="rId86"/>
    <p:sldId id="538" r:id="rId87"/>
    <p:sldId id="539" r:id="rId88"/>
    <p:sldId id="545" r:id="rId89"/>
    <p:sldId id="540" r:id="rId90"/>
    <p:sldId id="541" r:id="rId91"/>
    <p:sldId id="543" r:id="rId92"/>
    <p:sldId id="544" r:id="rId93"/>
    <p:sldId id="546" r:id="rId94"/>
    <p:sldId id="547" r:id="rId95"/>
    <p:sldId id="548" r:id="rId96"/>
    <p:sldId id="549" r:id="rId97"/>
    <p:sldId id="550" r:id="rId98"/>
    <p:sldId id="551" r:id="rId99"/>
    <p:sldId id="552" r:id="rId100"/>
    <p:sldId id="553" r:id="rId101"/>
    <p:sldId id="554" r:id="rId102"/>
    <p:sldId id="555" r:id="rId103"/>
    <p:sldId id="556" r:id="rId104"/>
    <p:sldId id="558" r:id="rId105"/>
    <p:sldId id="559" r:id="rId106"/>
    <p:sldId id="560" r:id="rId107"/>
    <p:sldId id="561" r:id="rId108"/>
    <p:sldId id="562" r:id="rId109"/>
    <p:sldId id="563" r:id="rId110"/>
    <p:sldId id="564" r:id="rId111"/>
    <p:sldId id="565" r:id="rId112"/>
    <p:sldId id="566" r:id="rId113"/>
    <p:sldId id="567" r:id="rId114"/>
    <p:sldId id="568" r:id="rId115"/>
    <p:sldId id="470" r:id="rId1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DB7D00"/>
    <a:srgbClr val="E5FFEE"/>
    <a:srgbClr val="000099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78" d="100"/>
          <a:sy n="78" d="100"/>
        </p:scale>
        <p:origin x="16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19.04.2023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85475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9125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91455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845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92184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chemeClr val="accent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83519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268760"/>
            <a:ext cx="8291264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latin typeface="+mn-lt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548680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chemeClr val="accent2">
                    <a:lumMod val="7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07896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268760"/>
            <a:ext cx="8291264" cy="5256584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latin typeface="+mn-lt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548680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chemeClr val="accent2">
                    <a:lumMod val="7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05880" y="1268760"/>
            <a:ext cx="8291264" cy="53285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 marL="742950" indent="-285750">
              <a:buClr>
                <a:schemeClr val="accent1"/>
              </a:buClr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Nadpis 9">
            <a:extLst>
              <a:ext uri="{FF2B5EF4-FFF2-40B4-BE49-F238E27FC236}">
                <a16:creationId xmlns:a16="http://schemas.microsoft.com/office/drawing/2014/main" id="{0C18FCFB-6965-4B9C-A87C-D6DE2E58B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536" y="548680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chemeClr val="accent2">
                    <a:lumMod val="7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8211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7487-317E-4E8F-98C2-4B3536184341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26B9A-D31C-4C04-9661-0226A64117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41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82329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31823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8053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0478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gradFill>
            <a:gsLst>
              <a:gs pos="10000">
                <a:schemeClr val="bg1"/>
              </a:gs>
              <a:gs pos="75000">
                <a:schemeClr val="accent2"/>
              </a:gs>
              <a:gs pos="47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56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Pořízení územního plánu</a:t>
            </a:r>
            <a:br>
              <a:rPr lang="cs-CZ" sz="4000" dirty="0"/>
            </a:br>
            <a:r>
              <a:rPr lang="cs-CZ" sz="4000" dirty="0"/>
              <a:t>Změna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8493DAF-7774-4DB7-B8E6-079CE07AF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Vyhodnocení vlivů na udržitelný rozvoj území (VVURÚ) není součástí ÚP; jedná se o samostatnou dokumentaci.</a:t>
            </a:r>
          </a:p>
          <a:p>
            <a:r>
              <a:rPr lang="cs-CZ" dirty="0"/>
              <a:t>Je-li VVURÚ vyžadováno, zajišťuje jeho zpracování pořizovatel.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5A1D552-A788-45BC-9E21-3A0F518FF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vlivů na udržitelný rozvoj území</a:t>
            </a:r>
          </a:p>
        </p:txBody>
      </p:sp>
    </p:spTree>
    <p:extLst>
      <p:ext uri="{BB962C8B-B14F-4D97-AF65-F5344CB8AC3E}">
        <p14:creationId xmlns:p14="http://schemas.microsoft.com/office/powerpoint/2010/main" val="420538784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D3E41A5-C709-3392-CE4A-AFE1C58C2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rozhodnutí zastupitelstva obce o pořízení změny územního plánu podle § 55a odst. 1 </a:t>
            </a:r>
            <a:r>
              <a:rPr lang="cs-CZ" b="1" dirty="0">
                <a:solidFill>
                  <a:schemeClr val="accent2"/>
                </a:solidFill>
              </a:rPr>
              <a:t>pořizovatel zajistí zpracování návrhu změny územního plánu</a:t>
            </a:r>
            <a:r>
              <a:rPr lang="cs-CZ" dirty="0"/>
              <a:t> a vyhodnocení vlivů na udržitelný rozvoj území, pokud se zpracovává.</a:t>
            </a:r>
          </a:p>
          <a:p>
            <a:r>
              <a:rPr lang="cs-CZ" dirty="0"/>
              <a:t>Obdobně procesu zpracování návrhu ÚP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F7CDD1-5FDE-9FB3-C44D-FD893EC1E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návrhu změny</a:t>
            </a:r>
          </a:p>
        </p:txBody>
      </p:sp>
    </p:spTree>
    <p:extLst>
      <p:ext uri="{BB962C8B-B14F-4D97-AF65-F5344CB8AC3E}">
        <p14:creationId xmlns:p14="http://schemas.microsoft.com/office/powerpoint/2010/main" val="108469290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B8A6EB4-96FD-4F9D-3137-0174BC9E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změny územního plánu a vyhodnocení vlivů na udržitelný rozvoj území, pokud se zpracovává, </a:t>
            </a:r>
            <a:r>
              <a:rPr lang="cs-CZ" b="1" dirty="0">
                <a:solidFill>
                  <a:schemeClr val="accent2"/>
                </a:solidFill>
              </a:rPr>
              <a:t>pořizovatel doručí krajskému úřadu a obci</a:t>
            </a:r>
            <a:r>
              <a:rPr lang="cs-CZ" dirty="0"/>
              <a:t>, pro kterou je změna pořizována, nejméně 30 dnů přede dnem veřejného projednání. </a:t>
            </a:r>
          </a:p>
          <a:p>
            <a:r>
              <a:rPr lang="cs-CZ" dirty="0"/>
              <a:t>Návrh změny územního plánu, vyhodnocení vlivů na udržitelný rozvoj území, pokud se zpracovává, a oznámení o konání veřejného projednání </a:t>
            </a:r>
            <a:r>
              <a:rPr lang="cs-CZ" b="1" dirty="0">
                <a:solidFill>
                  <a:schemeClr val="accent2"/>
                </a:solidFill>
              </a:rPr>
              <a:t>pořizovatel doručí veřejnou vyhláškou</a:t>
            </a:r>
            <a:r>
              <a:rPr lang="cs-CZ" dirty="0"/>
              <a:t> – viz proces pořízení ÚP.</a:t>
            </a:r>
          </a:p>
          <a:p>
            <a:r>
              <a:rPr lang="cs-CZ" dirty="0"/>
              <a:t>Na proces VP se plně vztahuje § 22 SZ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D3A6621-BE3C-49A8-9F0D-FE5C3952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projednání (§ 55b odst. 1 a 2 SZ)</a:t>
            </a:r>
          </a:p>
        </p:txBody>
      </p:sp>
    </p:spTree>
    <p:extLst>
      <p:ext uri="{BB962C8B-B14F-4D97-AF65-F5344CB8AC3E}">
        <p14:creationId xmlns:p14="http://schemas.microsoft.com/office/powerpoint/2010/main" val="3567071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649FB73-2078-9183-5FEE-ECF05DD4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Veřejné projednání návrhu a vyhodnocení vlivů se koná nejdříve 15 dnů ode dne doručení. </a:t>
            </a:r>
          </a:p>
          <a:p>
            <a:r>
              <a:rPr lang="cs-CZ" dirty="0"/>
              <a:t>K veřejnému projednání </a:t>
            </a:r>
            <a:r>
              <a:rPr lang="cs-CZ" b="1" dirty="0">
                <a:solidFill>
                  <a:schemeClr val="accent2"/>
                </a:solidFill>
              </a:rPr>
              <a:t>pořizovatel přizve jednotlivě obec</a:t>
            </a:r>
            <a:r>
              <a:rPr lang="cs-CZ" dirty="0"/>
              <a:t>, pro kterou je územní plán pořizován, </a:t>
            </a:r>
            <a:r>
              <a:rPr lang="cs-CZ" b="1" dirty="0">
                <a:solidFill>
                  <a:schemeClr val="accent2"/>
                </a:solidFill>
              </a:rPr>
              <a:t>dotčené orgány, krajský úřad, újezdní úřad sousedícího vojenského újezdu a sousední obce</a:t>
            </a:r>
            <a:r>
              <a:rPr lang="cs-CZ" dirty="0"/>
              <a:t>, a to nejméně 30 dnů předem.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C416230-FB7A-8B62-8092-4C5AF5AA4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projednání (§ 55b odst. 1 a 2 SZ)</a:t>
            </a:r>
          </a:p>
        </p:txBody>
      </p:sp>
    </p:spTree>
    <p:extLst>
      <p:ext uri="{BB962C8B-B14F-4D97-AF65-F5344CB8AC3E}">
        <p14:creationId xmlns:p14="http://schemas.microsoft.com/office/powerpoint/2010/main" val="359541434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DBECBFC-8084-A0F5-90E0-C258C4358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Uplatnění námitek a připomínek </a:t>
            </a:r>
            <a:r>
              <a:rPr lang="cs-CZ" dirty="0"/>
              <a:t>– viz proces projednání ÚP</a:t>
            </a:r>
          </a:p>
          <a:p>
            <a:r>
              <a:rPr lang="cs-CZ" b="1" dirty="0">
                <a:solidFill>
                  <a:schemeClr val="accent2"/>
                </a:solidFill>
              </a:rPr>
              <a:t>Dotčené orgány uplatní stanoviska </a:t>
            </a:r>
            <a:r>
              <a:rPr lang="cs-CZ" dirty="0"/>
              <a:t>(k celému rozsahu změny, nebylo SJ) – platí principy ÚP (lhůta a následek, nadřazená dokumentace, varianty řešení)</a:t>
            </a:r>
          </a:p>
          <a:p>
            <a:r>
              <a:rPr lang="cs-CZ" b="1" dirty="0">
                <a:solidFill>
                  <a:schemeClr val="accent2"/>
                </a:solidFill>
              </a:rPr>
              <a:t>Projednání se sousedními státy </a:t>
            </a:r>
            <a:r>
              <a:rPr lang="cs-CZ" dirty="0"/>
              <a:t>– obdobně jako u pořízení ÚP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6155A36-43ED-2ADF-876C-294788EC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504056"/>
          </a:xfrm>
        </p:spPr>
        <p:txBody>
          <a:bodyPr/>
          <a:lstStyle/>
          <a:p>
            <a:r>
              <a:rPr lang="cs-CZ" dirty="0"/>
              <a:t>Do 7 dnů ode dne konání veřejného projednání</a:t>
            </a:r>
          </a:p>
        </p:txBody>
      </p:sp>
    </p:spTree>
    <p:extLst>
      <p:ext uri="{BB962C8B-B14F-4D97-AF65-F5344CB8AC3E}">
        <p14:creationId xmlns:p14="http://schemas.microsoft.com/office/powerpoint/2010/main" val="135682736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1AD1211-03EF-B4EB-1D79-DA5D754F5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KÚ obdržel návrh změny vyhodnocení vlivů již před veřejným projednáním. </a:t>
            </a:r>
          </a:p>
          <a:p>
            <a:r>
              <a:rPr lang="cs-CZ" dirty="0"/>
              <a:t>Pořizovatel zašle KÚ kopie stanovisek, námitek, připomínek a výsledky konzultací.</a:t>
            </a:r>
          </a:p>
          <a:p>
            <a:r>
              <a:rPr lang="cs-CZ" dirty="0"/>
              <a:t>Krajský úřad jako nadřízený orgán zašle pořizovateli stanovisko k návrhu změny územního plánu z obdobných hledisek jako u pořízení ÚP. </a:t>
            </a:r>
          </a:p>
          <a:p>
            <a:r>
              <a:rPr lang="cs-CZ" dirty="0"/>
              <a:t>Platí lhůta (30 dnů) i následky jejího nedodržení a také případné upozornění na nedostatky.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C256C73-A1BE-C11B-006E-A601474E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nadřízeného orgánu (§ 55b odst. 4)</a:t>
            </a:r>
          </a:p>
        </p:txBody>
      </p:sp>
    </p:spTree>
    <p:extLst>
      <p:ext uri="{BB962C8B-B14F-4D97-AF65-F5344CB8AC3E}">
        <p14:creationId xmlns:p14="http://schemas.microsoft.com/office/powerpoint/2010/main" val="87614053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E76E923-330D-E80B-59E6-3A795FFD9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pořizovatel zašle KÚ návrh změny a vyhodnocení vlivů, kopie stanovisek, námitek, připomínek a výsledky konzultací uplatněné k návrhu změny a vyjádření k vyhodnocení vlivů jako podklad pro vydání stanoviska k návrhu koncepce. </a:t>
            </a:r>
          </a:p>
          <a:p>
            <a:r>
              <a:rPr lang="cs-CZ" dirty="0"/>
              <a:t>KÚ uplatní stanovisko do 30 dnů od obdržení podkladů. Zde nelze lhůtu prodloužit.</a:t>
            </a:r>
          </a:p>
          <a:p>
            <a:r>
              <a:rPr lang="cs-CZ" dirty="0"/>
              <a:t>Případná kompenzační opatření obdobně jako u pořízení ÚP.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5D96653-3D5A-FA88-3B5B-BF9F625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k návrhu koncepce (§ 55b odst. 5)</a:t>
            </a:r>
          </a:p>
        </p:txBody>
      </p:sp>
    </p:spTree>
    <p:extLst>
      <p:ext uri="{BB962C8B-B14F-4D97-AF65-F5344CB8AC3E}">
        <p14:creationId xmlns:p14="http://schemas.microsoft.com/office/powerpoint/2010/main" val="212071491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1203FB2-AE1E-59BE-9074-0F03475F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Obsahuje-li návrh změny územního plánu varianty řešení, </a:t>
            </a:r>
            <a:r>
              <a:rPr lang="cs-CZ" b="1" dirty="0">
                <a:solidFill>
                  <a:schemeClr val="accent2"/>
                </a:solidFill>
              </a:rPr>
              <a:t>pořizovatel ve spolupráci s určeným zastupitelem a projektantem</a:t>
            </a:r>
            <a:r>
              <a:rPr lang="cs-CZ" dirty="0"/>
              <a:t> na základě uplatněných stanovisek, popřípadě řešení rozporů, námitek a připomínek </a:t>
            </a:r>
            <a:r>
              <a:rPr lang="cs-CZ" b="1" dirty="0">
                <a:solidFill>
                  <a:schemeClr val="accent2"/>
                </a:solidFill>
              </a:rPr>
              <a:t>navrhne výběr nejvhodnější varianty</a:t>
            </a:r>
          </a:p>
          <a:p>
            <a:r>
              <a:rPr lang="cs-CZ" b="1" dirty="0">
                <a:solidFill>
                  <a:schemeClr val="accent2"/>
                </a:solidFill>
              </a:rPr>
              <a:t>Ostatní varianty zařadí do odůvodnění </a:t>
            </a:r>
            <a:r>
              <a:rPr lang="cs-CZ" dirty="0"/>
              <a:t>včetně informace, jaké k nim byly uplatněny stanoviska, námitky a připomínky.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3EEB2F-4C12-0DC4-04F0-359D3CB4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nejvhodnější varianty (§ 55b odst. 7)</a:t>
            </a:r>
          </a:p>
        </p:txBody>
      </p:sp>
    </p:spTree>
    <p:extLst>
      <p:ext uri="{BB962C8B-B14F-4D97-AF65-F5344CB8AC3E}">
        <p14:creationId xmlns:p14="http://schemas.microsoft.com/office/powerpoint/2010/main" val="202558749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6CBB6A3-623E-69E3-B911-1F8A99C0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 ohledem na veřejné zájmy pořizovatel zpracuje návrh rozhodnutí o námitkách a návrh vyhodnocení připomínek uplatněných k návrhu nejvhodnější varianty a k invariantním částem návrhu změny ÚP.</a:t>
            </a:r>
          </a:p>
          <a:p>
            <a:r>
              <a:rPr lang="cs-CZ" dirty="0"/>
              <a:t>Návrhy doručí dotčeným orgánům a KÚ jako nadřízenému orgánu a vyzve je, aby k nim ve lhůtě do 30 dnů od obdržení uplatnily stanoviska. Pokud dotčený orgán nebo krajský úřad jako nadřízený orgán neuplatní stanovisko v uvedené lhůtě, má se za to, že s návrhy pořizovatele souhlasí. </a:t>
            </a:r>
          </a:p>
          <a:p>
            <a:r>
              <a:rPr lang="cs-CZ" dirty="0"/>
              <a:t>Pokud je to nezbytné, pořizovatel zajistí pro obec úpravu návrhu změny ÚP v souladu s výsledky projednání.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6C6AAD1-B08C-409B-63B7-29CE1BC9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Námitky a připomínky (§ 55b odst. 7)</a:t>
            </a:r>
          </a:p>
        </p:txBody>
      </p:sp>
    </p:spTree>
    <p:extLst>
      <p:ext uri="{BB962C8B-B14F-4D97-AF65-F5344CB8AC3E}">
        <p14:creationId xmlns:p14="http://schemas.microsoft.com/office/powerpoint/2010/main" val="310107402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35FC8FE-C723-E3E1-C428-0FCD76AEA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není třeba návrh ÚP upravovat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úprava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podstatná úprava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přepracování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návrh na zamítnutí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6A9AE5-8BD5-5425-7CF1-46F7C377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Případy, které mohou nastat</a:t>
            </a:r>
          </a:p>
        </p:txBody>
      </p:sp>
    </p:spTree>
    <p:extLst>
      <p:ext uri="{BB962C8B-B14F-4D97-AF65-F5344CB8AC3E}">
        <p14:creationId xmlns:p14="http://schemas.microsoft.com/office/powerpoint/2010/main" val="43894226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DEB58CD-5F2A-7C62-577A-4E1A8F2B7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Přezkoumání souladu návrhu změny s nadřazenou ÚPD, cíli a úkoly...</a:t>
            </a:r>
          </a:p>
          <a:p>
            <a:r>
              <a:rPr lang="cs-CZ" dirty="0"/>
              <a:t>Doplnění odůvodnění</a:t>
            </a:r>
          </a:p>
          <a:p>
            <a:r>
              <a:rPr lang="cs-CZ" dirty="0"/>
              <a:t>Přeložení zastupitelstvu obce k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+mn-lt"/>
              </a:rPr>
              <a:t>výběru nejvhodnější varianty (platí obdobně to, co u ÚP)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+mn-lt"/>
              </a:rPr>
              <a:t>vydání změny ÚP (platí obdobně to, co u ÚP)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3E9C2DB-ABA6-2AFF-5576-029D042F5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činnosti</a:t>
            </a:r>
          </a:p>
        </p:txBody>
      </p:sp>
    </p:spTree>
    <p:extLst>
      <p:ext uri="{BB962C8B-B14F-4D97-AF65-F5344CB8AC3E}">
        <p14:creationId xmlns:p14="http://schemas.microsoft.com/office/powerpoint/2010/main" val="3977804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47B271D-319D-4377-ADA4-8937F6ACF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Územní plán </a:t>
            </a:r>
            <a:r>
              <a:rPr lang="cs-CZ" dirty="0"/>
              <a:t>(nesprávně „výrok“, „závazná část“) obsahuje: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textovou část,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grafickou část.</a:t>
            </a:r>
          </a:p>
          <a:p>
            <a:r>
              <a:rPr lang="cs-CZ" b="1" dirty="0">
                <a:solidFill>
                  <a:schemeClr val="accent2"/>
                </a:solidFill>
              </a:rPr>
              <a:t>Odůvodnění územního plánu </a:t>
            </a:r>
            <a:r>
              <a:rPr lang="cs-CZ" dirty="0"/>
              <a:t>obsahuje: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textovou část,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grafickou část.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DBC6C1-7639-4303-B124-20E684AE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239731819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8E6FB35-446C-7537-1908-ACC3FE562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Pořizovatel pro obec zajistí vyhotovení úplného znění </a:t>
            </a:r>
            <a:r>
              <a:rPr lang="cs-CZ" dirty="0"/>
              <a:t>územního plánu po vydání jeho změny a toto vyhotovení po nabytí účinnosti změny opatří záznamem o účinnosti. </a:t>
            </a:r>
          </a:p>
          <a:p>
            <a:r>
              <a:rPr lang="cs-CZ" dirty="0"/>
              <a:t>Úplné znění = „výroková“ část a koordinační výkres </a:t>
            </a:r>
          </a:p>
          <a:p>
            <a:r>
              <a:rPr lang="cs-CZ" dirty="0"/>
              <a:t>Změna ÚP a úplné znění ÚP po vydání poslední změny se </a:t>
            </a:r>
            <a:r>
              <a:rPr lang="cs-CZ" b="1" dirty="0">
                <a:solidFill>
                  <a:schemeClr val="accent2"/>
                </a:solidFill>
              </a:rPr>
              <a:t>vyhotovuje rovněž v elektronické verzi </a:t>
            </a:r>
            <a:r>
              <a:rPr lang="cs-CZ" dirty="0"/>
              <a:t>ve strojově čitelném formátu včetně prostorových dat ve vektorové formě</a:t>
            </a:r>
          </a:p>
          <a:p>
            <a:r>
              <a:rPr lang="cs-CZ" dirty="0"/>
              <a:t>Vybrané části změny územního plánu a úplné znění se zpracovávají v jednotném standardu.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0A8E6C-E82F-A4A7-1CCF-285C8F5E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Úplné znění</a:t>
            </a:r>
          </a:p>
        </p:txBody>
      </p:sp>
    </p:spTree>
    <p:extLst>
      <p:ext uri="{BB962C8B-B14F-4D97-AF65-F5344CB8AC3E}">
        <p14:creationId xmlns:p14="http://schemas.microsoft.com/office/powerpoint/2010/main" val="393331249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8518D4-DF94-7EC8-7654-A584067D9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Změnu územního plánu včetně změny pořizované zkráceným postupem a úplné znění územního plánu po této změně obec doručí veřejnou vyhláškou</a:t>
            </a:r>
            <a:r>
              <a:rPr lang="cs-CZ" dirty="0"/>
              <a:t>; dnem doručení změny územního plánu a úplného znění nabývá změna účinnosti. </a:t>
            </a:r>
          </a:p>
          <a:p>
            <a:r>
              <a:rPr lang="cs-CZ" dirty="0"/>
              <a:t>Protože vzhledem k rozsahu není možno na úřední desce zveřejnit celé znění, musí být uvedeno, o jaké OOP jde, čích zájmů se přímo dotýká a kde se lze s ním seznámit. V takovém případě musí být změna ÚP zveřejněna i způsobem umožňujícím dálkový přístup.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9687980-4B13-7AAB-E6DE-56669DDB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změny ÚP a účinnost</a:t>
            </a:r>
          </a:p>
        </p:txBody>
      </p:sp>
    </p:spTree>
    <p:extLst>
      <p:ext uri="{BB962C8B-B14F-4D97-AF65-F5344CB8AC3E}">
        <p14:creationId xmlns:p14="http://schemas.microsoft.com/office/powerpoint/2010/main" val="91697078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80E775F-0F3E-9A41-8BBB-E222214FD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accent2"/>
                </a:solidFill>
              </a:rPr>
              <a:t>Změna ÚP</a:t>
            </a:r>
            <a:r>
              <a:rPr lang="cs-CZ" altLang="cs-CZ" sz="3200" dirty="0">
                <a:solidFill>
                  <a:schemeClr val="accent2"/>
                </a:solidFill>
              </a:rPr>
              <a:t> </a:t>
            </a:r>
            <a:r>
              <a:rPr lang="cs-CZ" altLang="cs-CZ" sz="2800" dirty="0"/>
              <a:t>včetně jeho grafické části se opatří záznamem o účinnosti, který obsahuje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označení správního orgánu, který změnu ÚP vydal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datum účinnosti změny ÚP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jméno a příjmení, funkci a podpis oprávněné úřední osoby pořizovatele, otisk úředního razítka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3200" b="1" dirty="0">
                <a:solidFill>
                  <a:schemeClr val="accent2"/>
                </a:solidFill>
              </a:rPr>
              <a:t>Úplné znění ÚP po změně</a:t>
            </a:r>
            <a:r>
              <a:rPr lang="cs-CZ" altLang="cs-CZ" sz="2800" dirty="0"/>
              <a:t> se opatří záznamem o účinnosti, který obsahuje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označení správního orgánu, který poslední změnu ÚP vydal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pořadové číslo poslední změny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datum nabytí účinnosti poslední změny ÚP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altLang="cs-CZ" sz="2800" dirty="0"/>
              <a:t>jméno a příjmení, funkci a podpis oprávněné úřední osoby pořizovatele, otisk úředního razítka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FA987E8-BC88-8981-B1A7-ED04CFF9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účinnosti</a:t>
            </a:r>
          </a:p>
        </p:txBody>
      </p:sp>
    </p:spTree>
    <p:extLst>
      <p:ext uri="{BB962C8B-B14F-4D97-AF65-F5344CB8AC3E}">
        <p14:creationId xmlns:p14="http://schemas.microsoft.com/office/powerpoint/2010/main" val="206637582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E70FF19-04F5-79EC-C7E2-FFDAAFAFE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Ukládání a poskytování změny ÚP</a:t>
            </a:r>
          </a:p>
          <a:p>
            <a:r>
              <a:rPr lang="cs-CZ" dirty="0"/>
              <a:t>Zveřejnění změny ÚP</a:t>
            </a:r>
          </a:p>
          <a:p>
            <a:r>
              <a:rPr lang="cs-CZ" dirty="0"/>
              <a:t>Evidence územně plánovací činnosti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7E7C0AC-7F61-BAC7-C919-B13713D4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obdoba pořízení ÚP</a:t>
            </a:r>
          </a:p>
        </p:txBody>
      </p:sp>
    </p:spTree>
    <p:extLst>
      <p:ext uri="{BB962C8B-B14F-4D97-AF65-F5344CB8AC3E}">
        <p14:creationId xmlns:p14="http://schemas.microsoft.com/office/powerpoint/2010/main" val="113115544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sz="4800" kern="0" spc="3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endParaRPr lang="cs-CZ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68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sz="4800" kern="0" spc="3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POŘÍZENÍ</a:t>
            </a:r>
            <a:endParaRPr lang="cs-CZ" sz="4800" b="0" spc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896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57392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en-US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 O POŘÍZENÍ</a:t>
            </a:r>
          </a:p>
        </p:txBody>
      </p:sp>
    </p:spTree>
    <p:extLst>
      <p:ext uri="{BB962C8B-B14F-4D97-AF65-F5344CB8AC3E}">
        <p14:creationId xmlns:p14="http://schemas.microsoft.com/office/powerpoint/2010/main" val="303198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C353FFD-91E5-4B23-BD5F-2868EC496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pořízení ÚP </a:t>
            </a:r>
            <a:r>
              <a:rPr lang="cs-CZ" b="1" dirty="0">
                <a:solidFill>
                  <a:schemeClr val="accent2"/>
                </a:solidFill>
              </a:rPr>
              <a:t>rozhoduje zastupitelstvo obce </a:t>
            </a:r>
            <a:r>
              <a:rPr lang="cs-CZ" dirty="0"/>
              <a:t>v samostatné působnosti</a:t>
            </a:r>
          </a:p>
          <a:p>
            <a:pPr marL="800100" lvl="1" indent="-514350">
              <a:buClr>
                <a:schemeClr val="accent2"/>
              </a:buClr>
              <a:buFont typeface="+mj-lt"/>
              <a:buAutoNum type="alphaLcParenR"/>
            </a:pPr>
            <a:r>
              <a:rPr lang="cs-CZ" dirty="0"/>
              <a:t>z vlastního podnětu</a:t>
            </a:r>
          </a:p>
          <a:p>
            <a:pPr marL="800100" lvl="1" indent="-514350">
              <a:buClr>
                <a:schemeClr val="accent2"/>
              </a:buClr>
              <a:buFont typeface="+mj-lt"/>
              <a:buAutoNum type="alphaLcParenR"/>
            </a:pPr>
            <a:r>
              <a:rPr lang="cs-CZ" dirty="0"/>
              <a:t>na návrh orgánu veřejné správy</a:t>
            </a:r>
          </a:p>
          <a:p>
            <a:pPr marL="800100" lvl="1" indent="-514350">
              <a:buClr>
                <a:schemeClr val="accent2"/>
              </a:buClr>
              <a:buFont typeface="+mj-lt"/>
              <a:buAutoNum type="alphaLcParenR"/>
            </a:pPr>
            <a:r>
              <a:rPr lang="cs-CZ" dirty="0"/>
              <a:t>na návrh občana obce</a:t>
            </a:r>
          </a:p>
          <a:p>
            <a:pPr marL="800100" lvl="1" indent="-514350">
              <a:buClr>
                <a:schemeClr val="accent2"/>
              </a:buClr>
              <a:buFont typeface="+mj-lt"/>
              <a:buAutoNum type="alphaLcParenR"/>
            </a:pPr>
            <a:r>
              <a:rPr lang="cs-CZ" dirty="0"/>
              <a:t>na návrh fyzické nebo právnické osoby, která má vlastnická nebo obdobná práva k pozemku nebo stavbě na území obce</a:t>
            </a:r>
          </a:p>
          <a:p>
            <a:pPr marL="800100" lvl="1" indent="-514350">
              <a:buClr>
                <a:schemeClr val="accent2"/>
              </a:buClr>
              <a:buFont typeface="+mj-lt"/>
              <a:buAutoNum type="alphaLcParenR"/>
            </a:pPr>
            <a:r>
              <a:rPr lang="cs-CZ" dirty="0"/>
              <a:t>na návrh oprávněného investora (pojem v § 23a odst. 1 SZ)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22017A-92AC-4A01-A49E-71F6EC52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pořízení [§ 44]</a:t>
            </a:r>
          </a:p>
        </p:txBody>
      </p:sp>
    </p:spTree>
    <p:extLst>
      <p:ext uri="{BB962C8B-B14F-4D97-AF65-F5344CB8AC3E}">
        <p14:creationId xmlns:p14="http://schemas.microsoft.com/office/powerpoint/2010/main" val="289863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A749585-B6FC-4BF5-8583-787264FEE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 pořízení lze rozhodnout kdykoliv</a:t>
            </a:r>
            <a:r>
              <a:rPr lang="cs-CZ" dirty="0"/>
              <a:t>. Stačí projev vůle zastupitelstva.</a:t>
            </a:r>
          </a:p>
          <a:p>
            <a:r>
              <a:rPr lang="cs-CZ" dirty="0"/>
              <a:t>Není nutný žádný podnět či návrh.</a:t>
            </a:r>
          </a:p>
          <a:p>
            <a:r>
              <a:rPr lang="cs-CZ" dirty="0"/>
              <a:t>Není právní nárok vyžadovat úhradu nákladů. POZOR: </a:t>
            </a:r>
            <a:r>
              <a:rPr lang="cs-CZ" b="1" dirty="0">
                <a:solidFill>
                  <a:schemeClr val="accent2"/>
                </a:solidFill>
              </a:rPr>
              <a:t>Jedná-li se o vlastní podnět, týká se to i změny ÚP!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4556C3D-EDF2-4AB0-8338-78FC2D44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Pořízení z vlastního podnětu</a:t>
            </a:r>
          </a:p>
        </p:txBody>
      </p:sp>
    </p:spTree>
    <p:extLst>
      <p:ext uri="{BB962C8B-B14F-4D97-AF65-F5344CB8AC3E}">
        <p14:creationId xmlns:p14="http://schemas.microsoft.com/office/powerpoint/2010/main" val="2624894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A0A0FA-8015-4D34-8520-00AB6CA98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na pořízení musí obsahovat:</a:t>
            </a:r>
          </a:p>
          <a:p>
            <a:pPr marL="800100" lvl="1" indent="-514350">
              <a:buClr>
                <a:schemeClr val="accent1"/>
              </a:buClr>
              <a:buFont typeface="+mj-lt"/>
              <a:buAutoNum type="alphaLcParenR"/>
            </a:pPr>
            <a:r>
              <a:rPr lang="cs-CZ" dirty="0">
                <a:latin typeface="+mn-lt"/>
              </a:rPr>
              <a:t>údaje umožňující </a:t>
            </a:r>
            <a:r>
              <a:rPr lang="cs-CZ" b="1" dirty="0">
                <a:solidFill>
                  <a:schemeClr val="accent2"/>
                </a:solidFill>
                <a:latin typeface="+mn-lt"/>
              </a:rPr>
              <a:t>identifikaci navrhovatele</a:t>
            </a:r>
            <a:r>
              <a:rPr lang="cs-CZ" dirty="0">
                <a:latin typeface="+mn-lt"/>
              </a:rPr>
              <a:t>, včetně uvedení jeho vlastnických nebo obdobných práv k pozemku nebo stavbě na území obce,</a:t>
            </a:r>
          </a:p>
          <a:p>
            <a:pPr marL="800100" lvl="1" indent="-514350">
              <a:buClr>
                <a:schemeClr val="accent1"/>
              </a:buClr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údaje o navrhované změně </a:t>
            </a:r>
            <a:r>
              <a:rPr lang="cs-CZ" dirty="0">
                <a:latin typeface="+mn-lt"/>
              </a:rPr>
              <a:t>využití ploch na území obce,</a:t>
            </a:r>
          </a:p>
          <a:p>
            <a:pPr marL="800100" lvl="1" indent="-514350">
              <a:buClr>
                <a:schemeClr val="accent1"/>
              </a:buClr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údaje o současném využití ploch </a:t>
            </a:r>
            <a:r>
              <a:rPr lang="cs-CZ" dirty="0">
                <a:latin typeface="+mn-lt"/>
              </a:rPr>
              <a:t>dotčených návrhem navrhovatele,</a:t>
            </a:r>
          </a:p>
          <a:p>
            <a:pPr marL="800100" lvl="1" indent="-514350">
              <a:buClr>
                <a:schemeClr val="accent1"/>
              </a:buClr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důvody pro pořízení </a:t>
            </a:r>
            <a:r>
              <a:rPr lang="cs-CZ" dirty="0">
                <a:latin typeface="+mn-lt"/>
              </a:rPr>
              <a:t>územního plánu nebo jeho změny,</a:t>
            </a:r>
          </a:p>
          <a:p>
            <a:pPr marL="800100" lvl="1" indent="-514350">
              <a:buClr>
                <a:schemeClr val="accent1"/>
              </a:buClr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návrh úhrady nákladů </a:t>
            </a:r>
            <a:r>
              <a:rPr lang="cs-CZ" dirty="0">
                <a:latin typeface="+mn-lt"/>
              </a:rPr>
              <a:t>na pořízení </a:t>
            </a:r>
            <a:r>
              <a:rPr lang="cs-CZ" b="1" u="sng" dirty="0">
                <a:solidFill>
                  <a:schemeClr val="accent2"/>
                </a:solidFill>
                <a:latin typeface="+mn-lt"/>
              </a:rPr>
              <a:t>změny</a:t>
            </a:r>
            <a:r>
              <a:rPr lang="cs-CZ" dirty="0">
                <a:latin typeface="+mn-lt"/>
              </a:rPr>
              <a:t> ÚP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720BED6-10DF-46BF-9E46-DE907C423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Pořízení na návrh</a:t>
            </a:r>
          </a:p>
        </p:txBody>
      </p:sp>
    </p:spTree>
    <p:extLst>
      <p:ext uri="{BB962C8B-B14F-4D97-AF65-F5344CB8AC3E}">
        <p14:creationId xmlns:p14="http://schemas.microsoft.com/office/powerpoint/2010/main" val="2375778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8814D93-0987-46D0-8968-A749FFC00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se </a:t>
            </a:r>
            <a:r>
              <a:rPr lang="cs-CZ" b="1" dirty="0">
                <a:solidFill>
                  <a:schemeClr val="accent2"/>
                </a:solidFill>
              </a:rPr>
              <a:t>podává u obce, pro kterou má být ÚP pořízen</a:t>
            </a:r>
            <a:r>
              <a:rPr lang="cs-CZ" dirty="0"/>
              <a:t>!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Pořizovatel posoudí úplnost návrhu</a:t>
            </a:r>
            <a:r>
              <a:rPr lang="cs-CZ" dirty="0"/>
              <a:t>, jeho soulad s právními předpisy a </a:t>
            </a:r>
            <a:r>
              <a:rPr lang="cs-CZ" b="1" dirty="0">
                <a:solidFill>
                  <a:schemeClr val="accent2"/>
                </a:solidFill>
              </a:rPr>
              <a:t>v případě nedostatků </a:t>
            </a:r>
            <a:r>
              <a:rPr lang="cs-CZ" dirty="0"/>
              <a:t>vyzve navrhovatele, aby je v přiměřené lhůtě odstranil.</a:t>
            </a:r>
          </a:p>
          <a:p>
            <a:r>
              <a:rPr lang="cs-CZ" dirty="0"/>
              <a:t>Neodstraní-li navrhovatel nedostatky požadovaným způsobem a ve stanovené lhůtě, pořizovatel návrh odmítne, sdělí tuto skutečnost navrhovateli a předloží o tom informaci zastupitelstvu obce.</a:t>
            </a:r>
          </a:p>
          <a:p>
            <a:r>
              <a:rPr lang="cs-CZ" dirty="0"/>
              <a:t>Splňuje-li návrh všechny stanovené náležitosti, </a:t>
            </a:r>
            <a:r>
              <a:rPr lang="cs-CZ" b="1" dirty="0">
                <a:solidFill>
                  <a:schemeClr val="accent2"/>
                </a:solidFill>
              </a:rPr>
              <a:t>pořizovatel jej se svým stanoviskem bezodkladně</a:t>
            </a:r>
            <a:r>
              <a:rPr lang="cs-CZ" dirty="0"/>
              <a:t> předloží k rozhodnutí zastupitelstvu obce.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DA69A9D-42EC-46EB-B352-CE023333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návrhu na pořízení</a:t>
            </a:r>
          </a:p>
        </p:txBody>
      </p:sp>
    </p:spTree>
    <p:extLst>
      <p:ext uri="{BB962C8B-B14F-4D97-AF65-F5344CB8AC3E}">
        <p14:creationId xmlns:p14="http://schemas.microsoft.com/office/powerpoint/2010/main" val="3343837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409C6A5-28EF-4FBF-A80E-296624E6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Zastupitelstvo obce rozhodne </a:t>
            </a:r>
            <a:r>
              <a:rPr lang="cs-CZ" dirty="0"/>
              <a:t>v samostatné působnosti o pořízení ÚP 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[§ 6 odst. 5 písm. a) SZ</a:t>
            </a:r>
            <a:r>
              <a:rPr lang="cs-CZ" dirty="0"/>
              <a:t>]</a:t>
            </a:r>
          </a:p>
          <a:p>
            <a:r>
              <a:rPr lang="cs-CZ" dirty="0"/>
              <a:t>Zastupitelstvo </a:t>
            </a:r>
            <a:r>
              <a:rPr lang="cs-CZ" b="1" dirty="0">
                <a:solidFill>
                  <a:schemeClr val="accent2"/>
                </a:solidFill>
              </a:rPr>
              <a:t>současně určí zastupitele</a:t>
            </a:r>
            <a:r>
              <a:rPr lang="cs-CZ" dirty="0"/>
              <a:t>, který bude spolupracovat s pořizovatelem 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[§ 6 odst. 5 písm. f)</a:t>
            </a:r>
            <a:r>
              <a:rPr lang="cs-CZ" dirty="0"/>
              <a:t>], tzv. „určený zastupitel“</a:t>
            </a:r>
          </a:p>
          <a:p>
            <a:r>
              <a:rPr lang="cs-CZ" dirty="0"/>
              <a:t>Zastupitelstvo může v rozhodnutí o pořízení stanovit, že </a:t>
            </a:r>
            <a:r>
              <a:rPr lang="cs-CZ" b="1" dirty="0">
                <a:solidFill>
                  <a:schemeClr val="accent2"/>
                </a:solidFill>
              </a:rPr>
              <a:t>bude pořízen ÚP s prvky RP 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[§ 43 odst. 3 SZ</a:t>
            </a:r>
            <a:r>
              <a:rPr lang="cs-CZ" dirty="0"/>
              <a:t>]</a:t>
            </a:r>
          </a:p>
          <a:p>
            <a:r>
              <a:rPr lang="cs-CZ" dirty="0"/>
              <a:t>O výsledku jednání zastupitelstva obec </a:t>
            </a:r>
            <a:r>
              <a:rPr lang="cs-CZ" b="1" dirty="0">
                <a:solidFill>
                  <a:schemeClr val="accent2"/>
                </a:solidFill>
              </a:rPr>
              <a:t>informuje bezodkladně navrhovatele a úřad územního plánování</a:t>
            </a:r>
            <a:r>
              <a:rPr lang="cs-CZ" dirty="0"/>
              <a:t> [</a:t>
            </a:r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§ 46 odst. 3 SZ</a:t>
            </a:r>
            <a:r>
              <a:rPr lang="cs-CZ" dirty="0"/>
              <a:t>]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4FE3A28-568A-4DE1-8BE3-06167DFB3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pořízení</a:t>
            </a:r>
          </a:p>
        </p:txBody>
      </p:sp>
    </p:spTree>
    <p:extLst>
      <p:ext uri="{BB962C8B-B14F-4D97-AF65-F5344CB8AC3E}">
        <p14:creationId xmlns:p14="http://schemas.microsoft.com/office/powerpoint/2010/main" val="3568417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ÚHRADA NÁKLADŮ NA POŘÍZENÍ</a:t>
            </a:r>
          </a:p>
        </p:txBody>
      </p:sp>
    </p:spTree>
    <p:extLst>
      <p:ext uri="{BB962C8B-B14F-4D97-AF65-F5344CB8AC3E}">
        <p14:creationId xmlns:p14="http://schemas.microsoft.com/office/powerpoint/2010/main" val="200901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3247"/>
            <a:ext cx="9144000" cy="6908631"/>
          </a:xfr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sz="4800" kern="0" spc="3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OBECNÝ ÚVOD</a:t>
            </a:r>
            <a:endParaRPr lang="cs-CZ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76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411746E-36B7-47C4-9EDA-FFFF62CDB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Náklady na zpracování územního plánu nebo jeho změny projektantem</a:t>
            </a:r>
            <a:r>
              <a:rPr lang="cs-CZ" dirty="0"/>
              <a:t>, na vyhodnocení vlivů na URÚ a na vyhotovení úplného znění </a:t>
            </a:r>
            <a:r>
              <a:rPr lang="cs-CZ" b="1" dirty="0">
                <a:solidFill>
                  <a:schemeClr val="accent2"/>
                </a:solidFill>
              </a:rPr>
              <a:t>hradí obec</a:t>
            </a:r>
            <a:r>
              <a:rPr lang="cs-CZ" dirty="0"/>
              <a:t>, která rozhodla o pořízení.</a:t>
            </a:r>
          </a:p>
          <a:p>
            <a:r>
              <a:rPr lang="cs-CZ" b="1" dirty="0">
                <a:solidFill>
                  <a:schemeClr val="accent2"/>
                </a:solidFill>
              </a:rPr>
              <a:t>Náklady spojené s projednáním územního plánu hradí pořizovatel</a:t>
            </a:r>
            <a:r>
              <a:rPr lang="cs-CZ" dirty="0"/>
              <a:t>. </a:t>
            </a:r>
          </a:p>
          <a:p>
            <a:r>
              <a:rPr lang="cs-CZ" dirty="0"/>
              <a:t>Náklady na nezbytné mapové podklady uhradí obec, pro kterou se územní plán pořizuje, pokud se obce nedohodnou jinak.</a:t>
            </a:r>
          </a:p>
          <a:p>
            <a:r>
              <a:rPr lang="cs-CZ" dirty="0"/>
              <a:t>Způsob úhrady nákladů na projednání při uzavření veřejnoprávní smlouvy SZ nestanovuje (je obsahem smlouvy).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58A15B-D384-429F-A278-7518ECD4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Úhrada nákladů na pořízení [§ 45]</a:t>
            </a:r>
          </a:p>
        </p:txBody>
      </p:sp>
    </p:spTree>
    <p:extLst>
      <p:ext uri="{BB962C8B-B14F-4D97-AF65-F5344CB8AC3E}">
        <p14:creationId xmlns:p14="http://schemas.microsoft.com/office/powerpoint/2010/main" val="509172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876DEBF-9FDB-4459-9905-B7DB1BA7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</a:t>
            </a:r>
            <a:r>
              <a:rPr lang="cs-CZ" b="1" dirty="0">
                <a:solidFill>
                  <a:schemeClr val="accent2"/>
                </a:solidFill>
              </a:rPr>
              <a:t>pořízení změny ÚP 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vyplývá ze ZÚR, hradí kraj </a:t>
            </a:r>
            <a:r>
              <a:rPr lang="cs-CZ" dirty="0">
                <a:latin typeface="+mn-lt"/>
              </a:rPr>
              <a:t>(s výjimkou změny z výhradní potřeby obce) - § 45 odst. 2 SZ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vyplývá z PÚR nebo její aktualizace</a:t>
            </a:r>
            <a:r>
              <a:rPr lang="cs-CZ" dirty="0">
                <a:latin typeface="+mn-lt"/>
              </a:rPr>
              <a:t>, hradí na žádost obce vyvolané náklady (vč. nákladů na změnu RP a případně i na změnu v území) </a:t>
            </a:r>
            <a:r>
              <a:rPr lang="cs-CZ" b="1" dirty="0">
                <a:solidFill>
                  <a:schemeClr val="accent2"/>
                </a:solidFill>
                <a:latin typeface="+mn-lt"/>
              </a:rPr>
              <a:t>ten, v jehož prospěch nebo na jehož návrh byl záměr vymezen </a:t>
            </a:r>
            <a:r>
              <a:rPr lang="cs-CZ" dirty="0">
                <a:latin typeface="+mn-lt"/>
              </a:rPr>
              <a:t>(s výjimkou případů, kdy aktualizace byla zjevně ve prospěch rozvoje nebo ochrany hodnot kraje nebo na návrh kraje, pak hradí kraj) - § 42 odst. 7 SZ</a:t>
            </a:r>
          </a:p>
          <a:p>
            <a:pPr marL="514350" indent="-514350">
              <a:buFont typeface="+mj-lt"/>
              <a:buAutoNum type="alphaLcParenR" startAt="5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606EC53-0275-4E17-8455-F6F865B3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Úhrada nákladů na pořízení [§ 45]</a:t>
            </a:r>
          </a:p>
        </p:txBody>
      </p:sp>
    </p:spTree>
    <p:extLst>
      <p:ext uri="{BB962C8B-B14F-4D97-AF65-F5344CB8AC3E}">
        <p14:creationId xmlns:p14="http://schemas.microsoft.com/office/powerpoint/2010/main" val="1073040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876DEBF-9FDB-4459-9905-B7DB1BA7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</a:t>
            </a:r>
            <a:r>
              <a:rPr lang="cs-CZ" b="1" dirty="0">
                <a:solidFill>
                  <a:schemeClr val="accent2"/>
                </a:solidFill>
              </a:rPr>
              <a:t>pořízení změny ÚP je vyvoláno výhradní potřebou navrhovatele, </a:t>
            </a:r>
            <a:r>
              <a:rPr lang="cs-CZ" dirty="0"/>
              <a:t>může obec podmínit pořízení částečnou nebo úplnou úhradou nákladů navrhovatelem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na zpracování změny ÚP, 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na vyhodnocení vlivů na URÚ, pokud se zpracovává,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na mapové podklady,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na vyhotovení úplného znění ÚP po změně,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na zpracování změn RP vyvolaných touto změnou ÚP, včetně úplného znění RP po změně,</a:t>
            </a:r>
          </a:p>
          <a:p>
            <a:pPr marL="800100" lvl="1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podle § 71 odst. 7 (náhrada za změnu v území u RP na žádost, pokud vznikla újma tomu, komu přísluší vykonávat práva z RP vyplývající)</a:t>
            </a:r>
          </a:p>
          <a:p>
            <a:pPr marL="514350" indent="-514350">
              <a:buFont typeface="+mj-lt"/>
              <a:buAutoNum type="alphaLcParenR" startAt="5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606EC53-0275-4E17-8455-F6F865B3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Úhrada nákladů na pořízení [§ 45]</a:t>
            </a:r>
          </a:p>
        </p:txBody>
      </p:sp>
    </p:spTree>
    <p:extLst>
      <p:ext uri="{BB962C8B-B14F-4D97-AF65-F5344CB8AC3E}">
        <p14:creationId xmlns:p14="http://schemas.microsoft.com/office/powerpoint/2010/main" val="3695009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ZADÁNÍ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3383404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035BCBC-AA6A-42C8-927A-1869FEF71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Podkladem pro zadání</a:t>
            </a:r>
            <a:r>
              <a:rPr lang="cs-CZ" dirty="0"/>
              <a:t> územního plánu jsou: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Územně analytické podklady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47 odst. 1 SZ</a:t>
            </a:r>
            <a:r>
              <a:rPr lang="cs-CZ" dirty="0">
                <a:latin typeface="+mn-lt"/>
              </a:rPr>
              <a:t>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Doplňující průzkumy a rozbory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47 odst. 1 SZ</a:t>
            </a:r>
            <a:r>
              <a:rPr lang="cs-CZ" dirty="0">
                <a:latin typeface="+mn-lt"/>
              </a:rPr>
              <a:t>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Územní studie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25 SZ</a:t>
            </a:r>
            <a:r>
              <a:rPr lang="cs-CZ" dirty="0">
                <a:latin typeface="+mn-lt"/>
              </a:rPr>
              <a:t>]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641A6B9-A203-4314-ADC2-CB336AA7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pro zadání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345045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F4852E5-12FC-493F-A310-B050ABB9A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základě rozhodnutí zastupitelstva obce o pořízení ÚP.</a:t>
            </a:r>
          </a:p>
          <a:p>
            <a:r>
              <a:rPr lang="cs-CZ" b="1" dirty="0">
                <a:solidFill>
                  <a:schemeClr val="accent2"/>
                </a:solidFill>
              </a:rPr>
              <a:t>Zpracuje pořizovatel ve spolupráci s určeným zastupitelem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Podkladem pro zadání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územního plánu jsou: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Územně analytické podklady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47 odst. 1 SZ</a:t>
            </a:r>
            <a:r>
              <a:rPr lang="cs-CZ" dirty="0">
                <a:latin typeface="+mn-lt"/>
              </a:rPr>
              <a:t>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Doplňující průzkumy a rozbory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47 odst. 1 SZ</a:t>
            </a:r>
            <a:r>
              <a:rPr lang="cs-CZ" dirty="0">
                <a:latin typeface="+mn-lt"/>
              </a:rPr>
              <a:t>]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Územní studie [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§ 25 SZ</a:t>
            </a:r>
            <a:r>
              <a:rPr lang="cs-CZ" dirty="0">
                <a:latin typeface="+mn-lt"/>
              </a:rPr>
              <a:t>]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6AAD71-1686-4CBD-9F1F-0C9DB96B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návrhu zadání [§ 47 odst. 1]</a:t>
            </a:r>
          </a:p>
        </p:txBody>
      </p:sp>
    </p:spTree>
    <p:extLst>
      <p:ext uri="{BB962C8B-B14F-4D97-AF65-F5344CB8AC3E}">
        <p14:creationId xmlns:p14="http://schemas.microsoft.com/office/powerpoint/2010/main" val="2830966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5D5BBF6-ED27-4741-8C4F-53EC6D6A5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Hlavní cíle a požadavky </a:t>
            </a:r>
            <a:r>
              <a:rPr lang="cs-CZ" dirty="0"/>
              <a:t>na zpracování návrhu územního plánu.</a:t>
            </a:r>
          </a:p>
          <a:p>
            <a:r>
              <a:rPr lang="cs-CZ" dirty="0"/>
              <a:t>Vymezení řešeného území – jen u územního plánu pro vymezenou část území hlavního města Prahy;</a:t>
            </a:r>
          </a:p>
          <a:p>
            <a:r>
              <a:rPr lang="cs-CZ" dirty="0"/>
              <a:t>V zadání může ZO stanovit, že ÚP nebo jeho vymezená část bude </a:t>
            </a:r>
            <a:r>
              <a:rPr lang="cs-CZ" b="1" dirty="0">
                <a:solidFill>
                  <a:schemeClr val="accent2"/>
                </a:solidFill>
              </a:rPr>
              <a:t>pořízen s prvky RP </a:t>
            </a:r>
          </a:p>
          <a:p>
            <a:r>
              <a:rPr lang="cs-CZ" b="1" dirty="0">
                <a:solidFill>
                  <a:schemeClr val="accent2"/>
                </a:solidFill>
              </a:rPr>
              <a:t>Obsah zadání je stanoven v příloze č. 6</a:t>
            </a:r>
            <a:r>
              <a:rPr lang="cs-CZ" dirty="0"/>
              <a:t> k vyhlášce č. 500/2006 Sb. (viz samostatná metodika).</a:t>
            </a:r>
          </a:p>
          <a:p>
            <a:r>
              <a:rPr lang="cs-CZ" dirty="0"/>
              <a:t>Pokud je v zadání uloženo </a:t>
            </a:r>
            <a:r>
              <a:rPr lang="cs-CZ" b="1" dirty="0">
                <a:solidFill>
                  <a:schemeClr val="accent2"/>
                </a:solidFill>
              </a:rPr>
              <a:t>zpracování variant</a:t>
            </a:r>
            <a:r>
              <a:rPr lang="cs-CZ" dirty="0"/>
              <a:t>, obsahuje zadání požadavky a podmínky pro jejich posuzování (§ 11 odst. 3 vyhlášky)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3B8BD3-252E-4F11-877E-F4562A15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zadání</a:t>
            </a:r>
          </a:p>
        </p:txBody>
      </p:sp>
    </p:spTree>
    <p:extLst>
      <p:ext uri="{BB962C8B-B14F-4D97-AF65-F5344CB8AC3E}">
        <p14:creationId xmlns:p14="http://schemas.microsoft.com/office/powerpoint/2010/main" val="3004673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9E4AC0F-E0C7-4C3F-9A88-F1DBFE376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b="1" dirty="0">
                <a:solidFill>
                  <a:schemeClr val="accent2"/>
                </a:solidFill>
              </a:rPr>
              <a:t>Rozsudek 9 </a:t>
            </a:r>
            <a:r>
              <a:rPr lang="cs-CZ" altLang="cs-CZ" b="1" dirty="0" err="1">
                <a:solidFill>
                  <a:schemeClr val="accent2"/>
                </a:solidFill>
              </a:rPr>
              <a:t>Ao</a:t>
            </a:r>
            <a:r>
              <a:rPr lang="cs-CZ" altLang="cs-CZ" b="1" dirty="0">
                <a:solidFill>
                  <a:schemeClr val="accent2"/>
                </a:solidFill>
              </a:rPr>
              <a:t> 2/2008-62</a:t>
            </a:r>
          </a:p>
          <a:p>
            <a:pPr marL="0" indent="0" eaLnBrk="1" hangingPunct="1">
              <a:buNone/>
            </a:pPr>
            <a:r>
              <a:rPr lang="cs-CZ" altLang="cs-CZ" dirty="0"/>
              <a:t>Je povinností pořizovatele územního plánu nebo jeho změny </a:t>
            </a:r>
            <a:r>
              <a:rPr lang="cs-CZ" altLang="cs-CZ" u="sng" dirty="0"/>
              <a:t>zpracovat věcný obsah návrhu zadání tak, aby</a:t>
            </a:r>
            <a:r>
              <a:rPr lang="cs-CZ" altLang="cs-CZ" dirty="0"/>
              <a:t> skutečně odpovídal navrhovaným změnám a </a:t>
            </a:r>
            <a:r>
              <a:rPr lang="cs-CZ" altLang="cs-CZ" u="sng" dirty="0"/>
              <a:t>umožňoval posouzení, zda bude nutné jej posoudit dle zákona č. 100/2001 Sb.</a:t>
            </a:r>
            <a:r>
              <a:rPr lang="cs-CZ" altLang="cs-CZ" dirty="0"/>
              <a:t>, o posuzování vlivů na životní prostředí.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C05DBE8-F657-4C3B-8497-68673C0F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273769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ED957CC-CB87-43F4-A8D1-B7060340F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Pořizovatel</a:t>
            </a:r>
            <a:r>
              <a:rPr lang="cs-CZ" altLang="cs-CZ" sz="2800" dirty="0">
                <a:cs typeface="Times New Roman" pitchFamily="18" charset="0"/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zašle návrh zadání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dotčeným orgánům, sousedním obcím a krajskému úřadu</a:t>
            </a:r>
            <a:endParaRPr lang="cs-CZ" altLang="cs-CZ" sz="28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zašle návrh zadání </a:t>
            </a:r>
            <a:r>
              <a:rPr lang="cs-CZ" altLang="cs-CZ" sz="2800" b="1" dirty="0">
                <a:solidFill>
                  <a:schemeClr val="accent2"/>
                </a:solidFill>
              </a:rPr>
              <a:t>t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éž obci, pro kterou ÚP pořizuje</a:t>
            </a:r>
            <a:r>
              <a:rPr lang="cs-CZ" altLang="cs-CZ" sz="2800" b="1" dirty="0">
                <a:solidFill>
                  <a:schemeClr val="accent2"/>
                </a:solidFill>
              </a:rPr>
              <a:t> </a:t>
            </a:r>
            <a:r>
              <a:rPr lang="cs-CZ" altLang="cs-CZ" sz="2800" dirty="0"/>
              <a:t>(pokud její OÚ není pořizovatelem)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návrh zadání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doručí veřejnou vyhláškou </a:t>
            </a:r>
            <a:r>
              <a:rPr lang="cs-CZ" altLang="cs-CZ" sz="2800" dirty="0">
                <a:cs typeface="Times New Roman" pitchFamily="18" charset="0"/>
              </a:rPr>
              <a:t>(vyvě</a:t>
            </a:r>
            <a:r>
              <a:rPr lang="cs-CZ" altLang="cs-CZ" sz="2800" dirty="0"/>
              <a:t>sí</a:t>
            </a:r>
            <a:r>
              <a:rPr lang="cs-CZ" altLang="cs-CZ" sz="2800" dirty="0">
                <a:cs typeface="Times New Roman" pitchFamily="18" charset="0"/>
              </a:rPr>
              <a:t> oznámení o projednávání </a:t>
            </a:r>
            <a:r>
              <a:rPr lang="cs-CZ" altLang="cs-CZ" sz="2800" dirty="0"/>
              <a:t>návrhu </a:t>
            </a:r>
            <a:r>
              <a:rPr lang="cs-CZ" altLang="cs-CZ" sz="2800" dirty="0">
                <a:cs typeface="Times New Roman" pitchFamily="18" charset="0"/>
              </a:rPr>
              <a:t>zadání na úřední desce pořizovatele a obce)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vystaví </a:t>
            </a:r>
            <a:r>
              <a:rPr lang="cs-CZ" altLang="cs-CZ" sz="2800" b="1" dirty="0">
                <a:solidFill>
                  <a:schemeClr val="accent2"/>
                </a:solidFill>
              </a:rPr>
              <a:t>návrh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k veřejnému nahlédnutí </a:t>
            </a:r>
            <a:r>
              <a:rPr lang="cs-CZ" altLang="cs-CZ" sz="2800" dirty="0">
                <a:cs typeface="Times New Roman" pitchFamily="18" charset="0"/>
              </a:rPr>
              <a:t>po dobu 30 dnů ode dne vyvěšení oznámení a zveřejní na webu</a:t>
            </a:r>
            <a:r>
              <a:rPr lang="cs-CZ" altLang="cs-CZ" sz="2800" dirty="0"/>
              <a:t>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FB491D-D9AD-4988-84F6-A5F052CA0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návrhu zadání (§ 47 SZ a § 25 SŘ)</a:t>
            </a:r>
          </a:p>
        </p:txBody>
      </p:sp>
    </p:spTree>
    <p:extLst>
      <p:ext uri="{BB962C8B-B14F-4D97-AF65-F5344CB8AC3E}">
        <p14:creationId xmlns:p14="http://schemas.microsoft.com/office/powerpoint/2010/main" val="4094294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D0EF28B-E2F9-43A8-8775-075098F4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oznámení se </a:t>
            </a:r>
            <a:r>
              <a:rPr lang="cs-CZ" b="1" dirty="0">
                <a:solidFill>
                  <a:schemeClr val="accent2"/>
                </a:solidFill>
              </a:rPr>
              <a:t>vyvěsí na úřední desce pořizovatele a obce</a:t>
            </a:r>
            <a:r>
              <a:rPr lang="cs-CZ" dirty="0"/>
              <a:t>, pro kterou je územní plán pořizován</a:t>
            </a:r>
          </a:p>
          <a:p>
            <a:r>
              <a:rPr lang="cs-CZ" dirty="0"/>
              <a:t>na každé úřední desce musí být oznámení vyvěšeno </a:t>
            </a:r>
            <a:r>
              <a:rPr lang="cs-CZ" b="1" dirty="0">
                <a:solidFill>
                  <a:schemeClr val="accent2"/>
                </a:solidFill>
              </a:rPr>
              <a:t>nejméně 15 dnů</a:t>
            </a:r>
          </a:p>
          <a:p>
            <a:r>
              <a:rPr lang="cs-CZ" dirty="0"/>
              <a:t>na každém oznámení </a:t>
            </a:r>
            <a:r>
              <a:rPr lang="cs-CZ" b="1" dirty="0">
                <a:solidFill>
                  <a:schemeClr val="accent2"/>
                </a:solidFill>
              </a:rPr>
              <a:t>se vyznačí den vyvěšení</a:t>
            </a:r>
          </a:p>
          <a:p>
            <a:r>
              <a:rPr lang="cs-CZ" dirty="0"/>
              <a:t>oznámení se </a:t>
            </a:r>
            <a:r>
              <a:rPr lang="cs-CZ" b="1" dirty="0">
                <a:solidFill>
                  <a:schemeClr val="accent2"/>
                </a:solidFill>
              </a:rPr>
              <a:t>zveřejní též na internetu</a:t>
            </a:r>
          </a:p>
          <a:p>
            <a:r>
              <a:rPr lang="cs-CZ" b="1" dirty="0">
                <a:solidFill>
                  <a:schemeClr val="accent2"/>
                </a:solidFill>
              </a:rPr>
              <a:t>oznámení je doručené 15. dnem </a:t>
            </a:r>
            <a:r>
              <a:rPr lang="cs-CZ" dirty="0"/>
              <a:t>po dni vyvěšení na úřední desce pořizovatele (počítání času; zde bez ohledu na to, že jde o svátky)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3E0C73-7DA1-42B1-BEF8-F54BAF96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Doručení veřejnou vyhláškou (§ 25 SŘ)</a:t>
            </a:r>
          </a:p>
        </p:txBody>
      </p:sp>
    </p:spTree>
    <p:extLst>
      <p:ext uri="{BB962C8B-B14F-4D97-AF65-F5344CB8AC3E}">
        <p14:creationId xmlns:p14="http://schemas.microsoft.com/office/powerpoint/2010/main" val="51170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kern="500" dirty="0">
                <a:solidFill>
                  <a:schemeClr val="accent2"/>
                </a:solidFill>
              </a:rPr>
              <a:t>Zákon č. 183/2006 Sb.,</a:t>
            </a:r>
            <a:r>
              <a:rPr lang="cs-CZ" sz="2400" kern="500" dirty="0">
                <a:solidFill>
                  <a:schemeClr val="accent2"/>
                </a:solidFill>
              </a:rPr>
              <a:t> </a:t>
            </a:r>
            <a:r>
              <a:rPr lang="cs-CZ" sz="2400" kern="500" dirty="0"/>
              <a:t>o územním plánování a stavebním řádu (stavební zákon), ve znění pozdějších předpisů.</a:t>
            </a:r>
          </a:p>
          <a:p>
            <a:r>
              <a:rPr lang="cs-CZ" sz="2400" b="1" kern="500" dirty="0">
                <a:solidFill>
                  <a:schemeClr val="accent2"/>
                </a:solidFill>
              </a:rPr>
              <a:t>Vyhláška č. 500/2006 Sb.</a:t>
            </a:r>
            <a:r>
              <a:rPr lang="cs-CZ" sz="2400" b="1" kern="500" dirty="0"/>
              <a:t>,</a:t>
            </a:r>
            <a:r>
              <a:rPr lang="cs-CZ" sz="2400" kern="500" dirty="0"/>
              <a:t> o územně analytických podkladech, územně plánovací dokumentaci a způsobu evidence územně plánovací činnosti, ve znění pozdějších předpisů.</a:t>
            </a:r>
          </a:p>
          <a:p>
            <a:r>
              <a:rPr lang="cs-CZ" sz="2400" b="1" kern="500" dirty="0">
                <a:solidFill>
                  <a:schemeClr val="accent2"/>
                </a:solidFill>
              </a:rPr>
              <a:t>Vyhláška č. 501/2006 Sb.,</a:t>
            </a:r>
            <a:r>
              <a:rPr lang="cs-CZ" sz="2400" kern="500" dirty="0">
                <a:solidFill>
                  <a:schemeClr val="accent2"/>
                </a:solidFill>
              </a:rPr>
              <a:t> </a:t>
            </a:r>
            <a:r>
              <a:rPr lang="cs-CZ" sz="2400" kern="500" dirty="0"/>
              <a:t>o obecných požadavcích na využívání území, ve znění pozdějších předpisů.</a:t>
            </a:r>
          </a:p>
          <a:p>
            <a:r>
              <a:rPr lang="cs-CZ" sz="2400" b="1" kern="500" dirty="0">
                <a:solidFill>
                  <a:schemeClr val="accent2"/>
                </a:solidFill>
              </a:rPr>
              <a:t>Zákon č. 500/2004 Sb.,</a:t>
            </a:r>
            <a:r>
              <a:rPr lang="cs-CZ" sz="2400" kern="500" dirty="0">
                <a:solidFill>
                  <a:schemeClr val="accent2"/>
                </a:solidFill>
              </a:rPr>
              <a:t> </a:t>
            </a:r>
            <a:r>
              <a:rPr lang="cs-CZ" sz="2400" kern="500" dirty="0"/>
              <a:t>správní řád, ve znění pozdějších předpisů.</a:t>
            </a:r>
            <a:endParaRPr lang="cs-CZ" sz="2400" b="1" kern="500" dirty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319978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961B985-F2B3-422B-B70A-F194698A8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d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o 15 dnů ode dne doručení</a:t>
            </a:r>
            <a:r>
              <a:rPr lang="cs-CZ" altLang="cs-CZ" sz="2800" dirty="0">
                <a:cs typeface="Times New Roman" pitchFamily="18" charset="0"/>
              </a:rPr>
              <a:t> </a:t>
            </a:r>
            <a:r>
              <a:rPr lang="cs-CZ" altLang="cs-CZ" sz="2800" dirty="0"/>
              <a:t>návrhu </a:t>
            </a:r>
            <a:r>
              <a:rPr lang="cs-CZ" altLang="cs-CZ" sz="2800" dirty="0">
                <a:cs typeface="Times New Roman" pitchFamily="18" charset="0"/>
              </a:rPr>
              <a:t>zadání veřejnou vyhláškou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může každý uplatnit </a:t>
            </a:r>
            <a:r>
              <a:rPr lang="cs-CZ" altLang="cs-CZ" sz="2800" dirty="0"/>
              <a:t>u pořizovatele </a:t>
            </a:r>
            <a:r>
              <a:rPr lang="cs-CZ" altLang="cs-CZ" sz="2800" u="sng" dirty="0">
                <a:cs typeface="Times New Roman" pitchFamily="18" charset="0"/>
              </a:rPr>
              <a:t>své připomínky</a:t>
            </a:r>
            <a:endParaRPr lang="cs-CZ" altLang="cs-CZ" sz="2800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d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o 30 dnů od obdržení návrhu </a:t>
            </a:r>
            <a:r>
              <a:rPr lang="cs-CZ" altLang="cs-CZ" sz="2800" dirty="0">
                <a:cs typeface="Times New Roman" pitchFamily="18" charset="0"/>
              </a:rPr>
              <a:t>zadání mohou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dotčené orgány a krajský úřad </a:t>
            </a:r>
            <a:r>
              <a:rPr lang="cs-CZ" altLang="cs-CZ" sz="2800" dirty="0">
                <a:cs typeface="Times New Roman" pitchFamily="18" charset="0"/>
              </a:rPr>
              <a:t>uplatnit u pořizovatele </a:t>
            </a:r>
            <a:r>
              <a:rPr lang="cs-CZ" altLang="cs-CZ" sz="2800" u="sng" dirty="0">
                <a:cs typeface="Times New Roman" pitchFamily="18" charset="0"/>
              </a:rPr>
              <a:t>vyjádření s požadavky na obsah územního plánu vyplývající ze zvláštních právních předpisů a územně plánovacích podkladů</a:t>
            </a:r>
            <a:endParaRPr lang="cs-CZ" altLang="cs-CZ" sz="2800" u="sng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ve stejné lhůtě (30 dnů) mohou uplatnit u pořizovatele </a:t>
            </a:r>
            <a:r>
              <a:rPr lang="cs-CZ" altLang="cs-CZ" sz="2800" u="sng" dirty="0">
                <a:cs typeface="Times New Roman" pitchFamily="18" charset="0"/>
              </a:rPr>
              <a:t>své podněty</a:t>
            </a:r>
            <a:r>
              <a:rPr lang="cs-CZ" altLang="cs-CZ" sz="2800" dirty="0">
                <a:cs typeface="Times New Roman" pitchFamily="18" charset="0"/>
              </a:rPr>
              <a:t> i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sousední obce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k </a:t>
            </a:r>
            <a:r>
              <a:rPr lang="cs-CZ" altLang="cs-CZ" sz="2800" b="1" dirty="0">
                <a:solidFill>
                  <a:schemeClr val="accent2"/>
                </a:solidFill>
              </a:rPr>
              <a:t>později uplatněným se nepřihlíží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E2973C-A075-4691-8643-A8A6FE42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Připomínky a vyjádření k návrhu zadání</a:t>
            </a:r>
          </a:p>
        </p:txBody>
      </p:sp>
    </p:spTree>
    <p:extLst>
      <p:ext uri="{BB962C8B-B14F-4D97-AF65-F5344CB8AC3E}">
        <p14:creationId xmlns:p14="http://schemas.microsoft.com/office/powerpoint/2010/main" val="2463322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6B5CDD8-7437-43ED-A8B4-B3866B9BD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orgán SEA a orgán NATURA: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do 23 dnů </a:t>
            </a:r>
            <a:r>
              <a:rPr lang="cs-CZ" dirty="0">
                <a:latin typeface="+mn-lt"/>
              </a:rPr>
              <a:t>od doručení uplatní orgán ochrany přírody stanovisko (může vyloučit významný vliv na předmět ochrany NATURA2000) – zašle i KÚ-odboru ŽP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do 30 dnů </a:t>
            </a:r>
            <a:r>
              <a:rPr lang="cs-CZ" dirty="0">
                <a:latin typeface="+mn-lt"/>
              </a:rPr>
              <a:t>KÚ-odbor ŽP uplatní stanovisko, zda požaduje posouzení vlivů na ŽP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při nevyloučení vlivu na NATURA2000 nebo při požadavku na posouzení pořizovatel doplní do zadání požadavek na posouzení vlivů na URÚ</a:t>
            </a:r>
          </a:p>
          <a:p>
            <a:pPr lvl="1"/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5697F91-DB36-423B-897B-984E35B0D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Stanoviska k návrhu zadání</a:t>
            </a:r>
          </a:p>
        </p:txBody>
      </p:sp>
    </p:spTree>
    <p:extLst>
      <p:ext uri="{BB962C8B-B14F-4D97-AF65-F5344CB8AC3E}">
        <p14:creationId xmlns:p14="http://schemas.microsoft.com/office/powerpoint/2010/main" val="590034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FF7E584-C054-4329-9850-8436A915B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výsledků projednání </a:t>
            </a:r>
            <a:r>
              <a:rPr lang="cs-CZ" b="1" dirty="0">
                <a:solidFill>
                  <a:schemeClr val="accent2"/>
                </a:solidFill>
              </a:rPr>
              <a:t>pořizovatel ve spolupráci s určeným zastupitelem upraví </a:t>
            </a:r>
            <a:r>
              <a:rPr lang="cs-CZ" dirty="0"/>
              <a:t>návrh zadání a předloží jej ke schválení zastupitelstvu obce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Požadavek na posouzení vlivů musí pořizovatel respektovat</a:t>
            </a:r>
          </a:p>
          <a:p>
            <a:r>
              <a:rPr lang="cs-CZ" dirty="0"/>
              <a:t>Návrh zadání se po úpravě </a:t>
            </a:r>
            <a:r>
              <a:rPr lang="cs-CZ" b="1" dirty="0">
                <a:solidFill>
                  <a:schemeClr val="accent2"/>
                </a:solidFill>
              </a:rPr>
              <a:t>před předložením ke schválení nemusí s nikým projednávat</a:t>
            </a: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A5ADFA-1D8D-45F7-B040-964BFFAEB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návrhu zadání (§ 47 odst. 4 SZ)</a:t>
            </a:r>
          </a:p>
        </p:txBody>
      </p:sp>
    </p:spTree>
    <p:extLst>
      <p:ext uri="{BB962C8B-B14F-4D97-AF65-F5344CB8AC3E}">
        <p14:creationId xmlns:p14="http://schemas.microsoft.com/office/powerpoint/2010/main" val="1994986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3F0080F-3C27-4BCC-852F-FABD1A622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Zadání územního plánu </a:t>
            </a:r>
            <a:r>
              <a:rPr lang="cs-CZ" b="1" dirty="0">
                <a:solidFill>
                  <a:schemeClr val="accent2"/>
                </a:solidFill>
              </a:rPr>
              <a:t>schvaluje v samostatné působnosti zastupitelstvo obce</a:t>
            </a:r>
            <a:r>
              <a:rPr lang="cs-CZ" dirty="0"/>
              <a:t>, pro jejíž území je územní plán pořizován</a:t>
            </a:r>
          </a:p>
          <a:p>
            <a:r>
              <a:rPr lang="cs-CZ" dirty="0"/>
              <a:t>ZO </a:t>
            </a:r>
            <a:r>
              <a:rPr lang="cs-CZ" b="1" dirty="0">
                <a:solidFill>
                  <a:schemeClr val="accent2"/>
                </a:solidFill>
              </a:rPr>
              <a:t>může stanovit </a:t>
            </a:r>
            <a:r>
              <a:rPr lang="cs-CZ" dirty="0"/>
              <a:t>(pokud tak již neučinilo v rozhodnutí o pořízení), že ÚP nebo jeho vymezená část bude </a:t>
            </a:r>
            <a:r>
              <a:rPr lang="cs-CZ" b="1" dirty="0">
                <a:solidFill>
                  <a:schemeClr val="accent2"/>
                </a:solidFill>
              </a:rPr>
              <a:t>pořízen s prvky RP </a:t>
            </a:r>
            <a:r>
              <a:rPr lang="cs-CZ" dirty="0"/>
              <a:t>(musí to být uvedeno jak v zadání, tak v usnesení ZO)</a:t>
            </a:r>
          </a:p>
          <a:p>
            <a:r>
              <a:rPr lang="cs-CZ" dirty="0"/>
              <a:t>V </a:t>
            </a:r>
            <a:r>
              <a:rPr lang="cs-CZ" b="1" dirty="0">
                <a:solidFill>
                  <a:schemeClr val="accent2"/>
                </a:solidFill>
              </a:rPr>
              <a:t>odůvodněných případech samo nebo z podnětu </a:t>
            </a:r>
            <a:r>
              <a:rPr lang="cs-CZ" dirty="0"/>
              <a:t>dotčeného orgánu zastupitelstvo obce uloží v zadání </a:t>
            </a:r>
            <a:r>
              <a:rPr lang="cs-CZ" b="1" dirty="0">
                <a:solidFill>
                  <a:schemeClr val="accent2"/>
                </a:solidFill>
              </a:rPr>
              <a:t>zpracování variant řešení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4E63F40-91BD-4DEF-BF6A-30762A56A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zadání </a:t>
            </a:r>
          </a:p>
        </p:txBody>
      </p:sp>
    </p:spTree>
    <p:extLst>
      <p:ext uri="{BB962C8B-B14F-4D97-AF65-F5344CB8AC3E}">
        <p14:creationId xmlns:p14="http://schemas.microsoft.com/office/powerpoint/2010/main" val="41269453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NÁVRH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4281670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3B74BEB-E832-4E44-ABD6-0C4336539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Územně plánovací dokumentaci </a:t>
            </a:r>
            <a:r>
              <a:rPr lang="cs-CZ" b="1" dirty="0">
                <a:solidFill>
                  <a:schemeClr val="accent2"/>
                </a:solidFill>
              </a:rPr>
              <a:t>smí zpracovávat jen autorizovaný architekt</a:t>
            </a:r>
            <a:r>
              <a:rPr lang="cs-CZ" dirty="0"/>
              <a:t>, kterému byla udělena autorizace pro obor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architektura,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územní plánování,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autorizace se všeobecnou působností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8EA35BF-313F-4122-983F-387A62DF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ke zpracování ÚPD (</a:t>
            </a:r>
            <a:r>
              <a:rPr lang="cs-CZ" dirty="0" err="1"/>
              <a:t>z.č</a:t>
            </a:r>
            <a:r>
              <a:rPr lang="cs-CZ" dirty="0"/>
              <a:t>. 360/1992)</a:t>
            </a:r>
          </a:p>
        </p:txBody>
      </p:sp>
    </p:spTree>
    <p:extLst>
      <p:ext uri="{BB962C8B-B14F-4D97-AF65-F5344CB8AC3E}">
        <p14:creationId xmlns:p14="http://schemas.microsoft.com/office/powerpoint/2010/main" val="1488711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A87BD84-EB7B-4DCD-A400-87E77E62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Náležitosti </a:t>
            </a: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obsahu a struktury vyhodnocení vlivů na udržitelný rozvoj </a:t>
            </a:r>
            <a:r>
              <a:rPr lang="cs-CZ" altLang="cs-CZ" sz="2800" dirty="0">
                <a:cs typeface="Times New Roman" pitchFamily="18" charset="0"/>
              </a:rPr>
              <a:t>území stanoví </a:t>
            </a:r>
            <a:r>
              <a:rPr lang="cs-CZ" altLang="cs-CZ" sz="2800" b="1" dirty="0">
                <a:solidFill>
                  <a:schemeClr val="accent2"/>
                </a:solidFill>
              </a:rPr>
              <a:t>příloha č. 5 k vyhlášce</a:t>
            </a:r>
            <a:r>
              <a:rPr lang="cs-CZ" altLang="cs-CZ" sz="2800" dirty="0"/>
              <a:t> č. 500/2006 Sb.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Náležitosti </a:t>
            </a:r>
            <a:r>
              <a:rPr lang="cs-CZ" altLang="cs-CZ" sz="2800" b="1" dirty="0">
                <a:solidFill>
                  <a:schemeClr val="accent2"/>
                </a:solidFill>
              </a:rPr>
              <a:t>vyhodnocení vlivů na životní prostředí </a:t>
            </a:r>
            <a:r>
              <a:rPr lang="cs-CZ" altLang="cs-CZ" sz="2800" dirty="0"/>
              <a:t>stanoví </a:t>
            </a:r>
            <a:r>
              <a:rPr lang="cs-CZ" altLang="cs-CZ" sz="2800" b="1" dirty="0">
                <a:solidFill>
                  <a:schemeClr val="accent2"/>
                </a:solidFill>
              </a:rPr>
              <a:t>příloha ke stavebnímu zákonu</a:t>
            </a:r>
            <a:r>
              <a:rPr lang="cs-CZ" altLang="cs-CZ" sz="2800" dirty="0"/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Podrobnosti </a:t>
            </a:r>
            <a:r>
              <a:rPr lang="cs-CZ" altLang="cs-CZ" sz="2800" b="1" dirty="0">
                <a:solidFill>
                  <a:schemeClr val="accent2"/>
                </a:solidFill>
              </a:rPr>
              <a:t>posouzení vlivů na ŽP a Natura 2000 </a:t>
            </a:r>
            <a:r>
              <a:rPr lang="cs-CZ" altLang="cs-CZ" sz="2800" dirty="0"/>
              <a:t>může stanovit KÚ – odbor ŽP (orgán SEA), nesmí být stanoveny podrobnosti náležející RP nebo ÚR (§ 43 odst. 3 SZ)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chemeClr val="accent3"/>
                </a:solidFill>
              </a:rPr>
              <a:t>Vyhláška č. 142/2018 Sb., </a:t>
            </a:r>
            <a:r>
              <a:rPr lang="cs-CZ" altLang="cs-CZ" sz="1600" b="1" dirty="0">
                <a:solidFill>
                  <a:schemeClr val="accent3"/>
                </a:solidFill>
              </a:rPr>
              <a:t>o náležitostech posouzení vlivu záměru a koncepce na EVL a PO a o náležitostech hodnocení vlivu závažného zásahu na zájmy ochrany přírody a krajiny </a:t>
            </a:r>
            <a:r>
              <a:rPr lang="cs-CZ" altLang="cs-CZ" sz="1600" b="1" dirty="0">
                <a:solidFill>
                  <a:srgbClr val="7030A0"/>
                </a:solidFill>
              </a:rPr>
              <a:t>– </a:t>
            </a:r>
            <a:r>
              <a:rPr lang="cs-CZ" altLang="cs-CZ" sz="1600" dirty="0"/>
              <a:t>obsahuje mj. </a:t>
            </a:r>
            <a:r>
              <a:rPr lang="cs-CZ" altLang="cs-CZ" sz="1600" b="1" dirty="0"/>
              <a:t>náležitosti posouzení vlivu PÚR, ZÚR nebo ÚP - účinnost od 1. 8 2018</a:t>
            </a:r>
            <a:r>
              <a:rPr lang="cs-CZ" altLang="cs-CZ" sz="1600" dirty="0"/>
              <a:t>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B29982C-5BA5-4299-8CE3-ECC70744B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vyhodnocení vlivů </a:t>
            </a:r>
          </a:p>
        </p:txBody>
      </p:sp>
    </p:spTree>
    <p:extLst>
      <p:ext uri="{BB962C8B-B14F-4D97-AF65-F5344CB8AC3E}">
        <p14:creationId xmlns:p14="http://schemas.microsoft.com/office/powerpoint/2010/main" val="3188924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C419F89-A653-4AB0-8E4A-14269D22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Na základě </a:t>
            </a:r>
            <a:r>
              <a:rPr lang="cs-CZ" altLang="cs-CZ" b="1" dirty="0">
                <a:solidFill>
                  <a:schemeClr val="accent2"/>
                </a:solidFill>
              </a:rPr>
              <a:t>schváleného zadání ÚP </a:t>
            </a:r>
            <a:r>
              <a:rPr lang="cs-CZ" altLang="cs-CZ" dirty="0"/>
              <a:t>nebo schválených pokynů pro zpracování návrhu ÚP (pokud je požadováno úplné přepracování návrhu) </a:t>
            </a:r>
          </a:p>
          <a:p>
            <a:r>
              <a:rPr lang="cs-CZ" altLang="cs-CZ" b="1" dirty="0">
                <a:solidFill>
                  <a:schemeClr val="accent2"/>
                </a:solidFill>
              </a:rPr>
              <a:t>Zajišťuje pro obec pořizovatel</a:t>
            </a:r>
            <a:r>
              <a:rPr lang="cs-CZ" altLang="cs-CZ" dirty="0"/>
              <a:t>, včetně vyhodnocení vlivů na udržitelný rozvoj území, pokud se zpracovává.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DF8AEF-DD6F-4120-BE4D-1BCB7956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územního plánu (§ 50 odst. 1 SZ)</a:t>
            </a:r>
          </a:p>
        </p:txBody>
      </p:sp>
    </p:spTree>
    <p:extLst>
      <p:ext uri="{BB962C8B-B14F-4D97-AF65-F5344CB8AC3E}">
        <p14:creationId xmlns:p14="http://schemas.microsoft.com/office/powerpoint/2010/main" val="22404539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9F0C945-AF3C-48F8-B11B-5ABEA39EA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Rozsudek NSS 1 </a:t>
            </a:r>
            <a:r>
              <a:rPr lang="cs-CZ" b="1" dirty="0" err="1">
                <a:solidFill>
                  <a:schemeClr val="accent2"/>
                </a:solidFill>
              </a:rPr>
              <a:t>Ao</a:t>
            </a:r>
            <a:r>
              <a:rPr lang="cs-CZ" b="1" dirty="0">
                <a:solidFill>
                  <a:schemeClr val="accent2"/>
                </a:solidFill>
              </a:rPr>
              <a:t> 1/2009-120</a:t>
            </a:r>
          </a:p>
          <a:p>
            <a:pPr marL="0" indent="0">
              <a:buNone/>
            </a:pPr>
            <a:r>
              <a:rPr lang="cs-CZ" altLang="cs-CZ" sz="2800" dirty="0"/>
              <a:t>Podmínkou zákonnosti územního plánu, kterou soud vždy zkoumá v řízení podle § 101a a násl. S.Ř.S., je, že </a:t>
            </a:r>
            <a:r>
              <a:rPr lang="cs-CZ" altLang="cs-CZ" sz="2800" u="sng" dirty="0"/>
              <a:t>veškerá omezení vlastnických a jiných věcných práv z něho vyplývající mají ústavně legitimní a o zákonné cíle opřené důvody a jsou činěna jen v nezbytně nutné míře a nejšetrnějším ze způsobů vedoucích ještě rozumně k zamýšlenému cíli, nediskriminačním způsobem a s vyloučením libovůle</a:t>
            </a:r>
            <a:r>
              <a:rPr lang="cs-CZ" altLang="cs-CZ" sz="2800" dirty="0"/>
              <a:t> (zásada subsidiarity a minimalizace zásahu).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F779A6-0A63-4974-B6BD-A799F94E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3298013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2AF695C-197E-4702-862B-A54899224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Rozsudek NSS 1 </a:t>
            </a:r>
            <a:r>
              <a:rPr lang="cs-CZ" b="1" dirty="0" err="1">
                <a:solidFill>
                  <a:schemeClr val="accent2"/>
                </a:solidFill>
              </a:rPr>
              <a:t>Ao</a:t>
            </a:r>
            <a:r>
              <a:rPr lang="cs-CZ" b="1" dirty="0">
                <a:solidFill>
                  <a:schemeClr val="accent2"/>
                </a:solidFill>
              </a:rPr>
              <a:t> 3/2008-136</a:t>
            </a:r>
          </a:p>
          <a:p>
            <a:pPr marL="0" indent="0" eaLnBrk="1" hangingPunct="1">
              <a:buNone/>
              <a:defRPr/>
            </a:pPr>
            <a:r>
              <a:rPr lang="cs-CZ" altLang="cs-CZ" dirty="0"/>
              <a:t>V odůvodnění opatření obecné povahy je </a:t>
            </a:r>
            <a:r>
              <a:rPr lang="cs-CZ" altLang="cs-CZ" u="sng" dirty="0"/>
              <a:t>nutno uvést důvody výroku, podklady pro jeho vydání a úvahy, kterými se správní orgán řídil při jejich hodnocení a při výkladu právních předpisů</a:t>
            </a:r>
            <a:r>
              <a:rPr lang="cs-CZ" altLang="cs-CZ" dirty="0"/>
              <a:t> (§ 68 odst. 3 a § 174 odst. 1 správního řádu z roku 2004).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dirty="0"/>
              <a:t>Nedostatek rozhodovacích důvodů způsobuje jeho nepřezkoumatelnost (</a:t>
            </a:r>
            <a:r>
              <a:rPr lang="cs-CZ" altLang="cs-CZ" b="1" dirty="0"/>
              <a:t>tzn. zrušení).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BBA7CF0-CE4C-4998-83AA-C4BDCB34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207566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B6C6694-84A9-48E1-95DC-9E3D26087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základním </a:t>
            </a:r>
            <a:r>
              <a:rPr lang="cs-CZ" b="1" dirty="0">
                <a:solidFill>
                  <a:schemeClr val="accent2"/>
                </a:solidFill>
              </a:rPr>
              <a:t>koncepčním dokumentem </a:t>
            </a:r>
            <a:r>
              <a:rPr lang="cs-CZ" dirty="0"/>
              <a:t>pro usměrňování rozvoje obce.</a:t>
            </a:r>
          </a:p>
          <a:p>
            <a:r>
              <a:rPr lang="cs-CZ" dirty="0"/>
              <a:t>Je </a:t>
            </a:r>
            <a:r>
              <a:rPr lang="cs-CZ" b="1" dirty="0">
                <a:solidFill>
                  <a:schemeClr val="accent2"/>
                </a:solidFill>
              </a:rPr>
              <a:t>závazným pro rozhodování </a:t>
            </a:r>
            <a:r>
              <a:rPr lang="cs-CZ" dirty="0"/>
              <a:t>v území a pro zpracování regulačního plánu (pozor na případy, kdy se pro rozhodování nepoužije).</a:t>
            </a:r>
          </a:p>
          <a:p>
            <a:r>
              <a:rPr lang="cs-CZ" dirty="0"/>
              <a:t>Vždy se zpracovává </a:t>
            </a:r>
            <a:r>
              <a:rPr lang="cs-CZ" b="1" dirty="0">
                <a:solidFill>
                  <a:schemeClr val="accent2"/>
                </a:solidFill>
              </a:rPr>
              <a:t>pro celé území obce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chemeClr val="accent2"/>
                </a:solidFill>
              </a:rPr>
              <a:t>Není povinností </a:t>
            </a:r>
            <a:r>
              <a:rPr lang="cs-CZ" dirty="0"/>
              <a:t>obce mít územní plán, bez územního plánu je však její rozvoj prakticky nemožný.</a:t>
            </a:r>
          </a:p>
          <a:p>
            <a:r>
              <a:rPr lang="cs-CZ" dirty="0"/>
              <a:t>Zpracování zajišťuje </a:t>
            </a:r>
            <a:r>
              <a:rPr lang="cs-CZ" b="1" dirty="0">
                <a:solidFill>
                  <a:schemeClr val="accent2"/>
                </a:solidFill>
              </a:rPr>
              <a:t>autorizovaný architekt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(autorizace A.1 nebo A.2 nebo A.0)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8D9F6B2-E44F-41DE-97F4-B27D7AB9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plán</a:t>
            </a:r>
          </a:p>
        </p:txBody>
      </p:sp>
    </p:spTree>
    <p:extLst>
      <p:ext uri="{BB962C8B-B14F-4D97-AF65-F5344CB8AC3E}">
        <p14:creationId xmlns:p14="http://schemas.microsoft.com/office/powerpoint/2010/main" val="10568338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SPOLEČNÉ JEDNÁNÍ</a:t>
            </a:r>
          </a:p>
        </p:txBody>
      </p:sp>
    </p:spTree>
    <p:extLst>
      <p:ext uri="{BB962C8B-B14F-4D97-AF65-F5344CB8AC3E}">
        <p14:creationId xmlns:p14="http://schemas.microsoft.com/office/powerpoint/2010/main" val="396108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B65510E-0179-4CDD-A3E7-7562F2A24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7260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Pořizovatel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Oznámí místo a dobu konání společného jednání </a:t>
            </a:r>
            <a:r>
              <a:rPr lang="cs-CZ" dirty="0">
                <a:latin typeface="+mn-lt"/>
              </a:rPr>
              <a:t>o návrhu územního plánu nejméně 15 dnů předem jednotlivě dotčeným orgánům, krajskému úřadu, obci, pro kterou je územní plán pořizován, újezdnímu úřadu sousedícího vojenského újezdu a sousedním obcím.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Dotčené orgány vyzve k uplatnění stanovisek </a:t>
            </a:r>
            <a:r>
              <a:rPr lang="cs-CZ" dirty="0">
                <a:latin typeface="+mn-lt"/>
              </a:rPr>
              <a:t>ve lhůtě 30 dnů ode dne jednání. Ve stejné lhůtě sousední obce uplatní připomínky. K později uplatněným se nepřihlíží.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Společné jednání </a:t>
            </a:r>
            <a:r>
              <a:rPr lang="cs-CZ" b="1" dirty="0">
                <a:solidFill>
                  <a:schemeClr val="accent2"/>
                </a:solidFill>
                <a:latin typeface="+mn-lt"/>
              </a:rPr>
              <a:t>je neveřejné</a:t>
            </a:r>
            <a:r>
              <a:rPr lang="cs-CZ" dirty="0">
                <a:latin typeface="+mn-lt"/>
              </a:rPr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429D582-6614-41D7-8BE8-BED81F02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jednání (§ 50 odst. 2 SZ)</a:t>
            </a:r>
          </a:p>
        </p:txBody>
      </p:sp>
    </p:spTree>
    <p:extLst>
      <p:ext uri="{BB962C8B-B14F-4D97-AF65-F5344CB8AC3E}">
        <p14:creationId xmlns:p14="http://schemas.microsoft.com/office/powerpoint/2010/main" val="22706424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A996DF7-7456-4D92-BAC5-8D3F4B20C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Pořizovatel </a:t>
            </a:r>
            <a:r>
              <a:rPr lang="cs-CZ" b="1" dirty="0">
                <a:solidFill>
                  <a:schemeClr val="accent2"/>
                </a:solidFill>
              </a:rPr>
              <a:t>doručí návrh ÚP </a:t>
            </a:r>
            <a:r>
              <a:rPr lang="cs-CZ" dirty="0"/>
              <a:t>a vyhodnocení vlivů na URÚ, pokud se zpracovává, veřejnou vyhláškou.</a:t>
            </a:r>
          </a:p>
          <a:p>
            <a:r>
              <a:rPr lang="cs-CZ" dirty="0"/>
              <a:t>Pořizovatel zveřejní oznámení veřejnou vyhláškou a uvedené dokumentace na internetu  </a:t>
            </a:r>
          </a:p>
          <a:p>
            <a:r>
              <a:rPr lang="cs-CZ" dirty="0"/>
              <a:t>Do 30 dnů ode dne doručení (45 dnů ode dne vyvěšení) může </a:t>
            </a:r>
            <a:r>
              <a:rPr lang="cs-CZ" b="1" dirty="0">
                <a:solidFill>
                  <a:schemeClr val="accent2"/>
                </a:solidFill>
              </a:rPr>
              <a:t>každý uplatnit u pořizovatele písemné připomínky</a:t>
            </a:r>
            <a:r>
              <a:rPr lang="cs-CZ" dirty="0"/>
              <a:t>. K později uplatněným se připomínkám se nepřihlíží.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10CF37-46FA-4920-B644-7D154DA8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době společného jednání (§ 50 odst. 3)</a:t>
            </a:r>
          </a:p>
        </p:txBody>
      </p:sp>
    </p:spTree>
    <p:extLst>
      <p:ext uri="{BB962C8B-B14F-4D97-AF65-F5344CB8AC3E}">
        <p14:creationId xmlns:p14="http://schemas.microsoft.com/office/powerpoint/2010/main" val="1566226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B10F577-9A74-40CD-8F20-0DC84E385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je ve vyhodnocení vlivů na ŽP zjištěn </a:t>
            </a:r>
            <a:r>
              <a:rPr lang="cs-CZ" b="1" dirty="0">
                <a:solidFill>
                  <a:schemeClr val="accent2"/>
                </a:solidFill>
              </a:rPr>
              <a:t>významný negativní vliv na území sousedního státu</a:t>
            </a:r>
            <a:r>
              <a:rPr lang="cs-CZ" dirty="0"/>
              <a:t>, pořizovatel ve spolupráci s MZV a MŽP zašle návrh ÚP orgánům tohoto státu a nabídne jim konzultace. (</a:t>
            </a:r>
            <a:r>
              <a:rPr lang="cs-CZ" i="1" dirty="0"/>
              <a:t>Pozor na Úmluvu ESPOO, zasílá se přímo i orgánu sousedního státu zodpovědnému za přeshraniční projednávání vlivů.</a:t>
            </a:r>
            <a:r>
              <a:rPr lang="cs-CZ" dirty="0"/>
              <a:t>)</a:t>
            </a:r>
          </a:p>
          <a:p>
            <a:r>
              <a:rPr lang="cs-CZ" dirty="0"/>
              <a:t>Konzultací se zúčastní pořizovatel, MZV, MŽP a KÚ.</a:t>
            </a:r>
          </a:p>
          <a:p>
            <a:r>
              <a:rPr lang="cs-CZ" dirty="0"/>
              <a:t>Povinnost respektovat požadavky cizího státu </a:t>
            </a:r>
            <a:r>
              <a:rPr lang="cs-CZ" b="1" dirty="0">
                <a:solidFill>
                  <a:schemeClr val="accent2"/>
                </a:solidFill>
              </a:rPr>
              <a:t>jen pokud vyplývají z mezinárodních závazků </a:t>
            </a:r>
            <a:r>
              <a:rPr lang="cs-CZ" dirty="0"/>
              <a:t>ČR.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F5D871-1D28-49FD-99D2-044FCD5A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Přeshraniční vlivy (§ 50 odst. 4 SZ)</a:t>
            </a:r>
          </a:p>
        </p:txBody>
      </p:sp>
    </p:spTree>
    <p:extLst>
      <p:ext uri="{BB962C8B-B14F-4D97-AF65-F5344CB8AC3E}">
        <p14:creationId xmlns:p14="http://schemas.microsoft.com/office/powerpoint/2010/main" val="13217943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D3739DD-163D-45DA-BBDD-C3FD059F9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Pokud se zpracovává vyhodnocení vlivů na URÚ, pořizovatel krajskému úřadu </a:t>
            </a:r>
            <a:r>
              <a:rPr lang="cs-CZ" b="1" dirty="0">
                <a:solidFill>
                  <a:schemeClr val="accent2"/>
                </a:solidFill>
              </a:rPr>
              <a:t>předá návrh ÚP a vyhodnocení jeho vlivů na URÚ, stanoviska, připomínky a výsledky konzultací</a:t>
            </a:r>
            <a:r>
              <a:rPr lang="cs-CZ" dirty="0"/>
              <a:t>.</a:t>
            </a:r>
          </a:p>
          <a:p>
            <a:r>
              <a:rPr lang="cs-CZ" dirty="0"/>
              <a:t>KÚ uplatní stanovisko </a:t>
            </a:r>
            <a:r>
              <a:rPr lang="cs-CZ" b="1" dirty="0">
                <a:solidFill>
                  <a:schemeClr val="accent2"/>
                </a:solidFill>
              </a:rPr>
              <a:t>do 30 dnů od obdržení podkladů</a:t>
            </a:r>
            <a:r>
              <a:rPr lang="cs-CZ" dirty="0"/>
              <a:t>. </a:t>
            </a:r>
          </a:p>
          <a:p>
            <a:r>
              <a:rPr lang="cs-CZ" dirty="0"/>
              <a:t>Ze závažných důvodů, které KÚ sdělí nejpozději do 30 dnů, se lhůta </a:t>
            </a:r>
            <a:r>
              <a:rPr lang="cs-CZ" b="1" dirty="0">
                <a:solidFill>
                  <a:schemeClr val="accent2"/>
                </a:solidFill>
              </a:rPr>
              <a:t>prodlužuje o dalších 30 dnů</a:t>
            </a:r>
            <a:r>
              <a:rPr lang="cs-CZ" dirty="0"/>
              <a:t>. </a:t>
            </a:r>
          </a:p>
          <a:p>
            <a:r>
              <a:rPr lang="cs-CZ" dirty="0"/>
              <a:t>Pokud KÚ neuplatní stanovisko ve lhůtě ani v prodloužené lhůtě, </a:t>
            </a:r>
            <a:r>
              <a:rPr lang="cs-CZ" b="1" dirty="0">
                <a:solidFill>
                  <a:schemeClr val="accent2"/>
                </a:solidFill>
              </a:rPr>
              <a:t>lze ÚP vydat i bez jeho stanoviska </a:t>
            </a:r>
            <a:r>
              <a:rPr lang="cs-CZ" dirty="0"/>
              <a:t>- pořizovatel musí zohlednit také stanoviska DO, připomínky, případná vyjádření sousedních států a výsledky konzultací s nimi k vyhodnocení vlivů na URÚ.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1DF377-7F56-4475-96E7-50828350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k návrhu koncepce (KÚ ŽP)</a:t>
            </a:r>
          </a:p>
        </p:txBody>
      </p:sp>
    </p:spTree>
    <p:extLst>
      <p:ext uri="{BB962C8B-B14F-4D97-AF65-F5344CB8AC3E}">
        <p14:creationId xmlns:p14="http://schemas.microsoft.com/office/powerpoint/2010/main" val="28341659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74EC513-8CB0-477F-BD8D-9C067FFFD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prokázání, že neexistuje r</a:t>
            </a:r>
            <a:r>
              <a:rPr lang="cs-CZ" i="1" dirty="0"/>
              <a:t>ozumné řešení vedoucí ještě k cíli </a:t>
            </a:r>
            <a:r>
              <a:rPr lang="cs-CZ" dirty="0"/>
              <a:t>bez vlivu na evropsky významné lokality a ptačí oblasti (Natura 2000) nebo s menším vlivem na Natura 2000</a:t>
            </a:r>
          </a:p>
          <a:p>
            <a:r>
              <a:rPr lang="cs-CZ" dirty="0"/>
              <a:t>kompenzační opatření uplatní příslušný orgán ochrany přírody ve stanovisku</a:t>
            </a:r>
          </a:p>
          <a:p>
            <a:r>
              <a:rPr lang="cs-CZ" b="1" dirty="0">
                <a:solidFill>
                  <a:schemeClr val="accent2"/>
                </a:solidFill>
              </a:rPr>
              <a:t>kompenzační opatření se přebírají do závazné části </a:t>
            </a:r>
            <a:r>
              <a:rPr lang="cs-CZ" dirty="0"/>
              <a:t>ÚP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FD8E8C3-F091-4E6B-8D6E-14C36122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vliv na NATURA 2000</a:t>
            </a:r>
          </a:p>
        </p:txBody>
      </p:sp>
    </p:spTree>
    <p:extLst>
      <p:ext uri="{BB962C8B-B14F-4D97-AF65-F5344CB8AC3E}">
        <p14:creationId xmlns:p14="http://schemas.microsoft.com/office/powerpoint/2010/main" val="18003511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2E23046-4828-4F33-90B9-07D5B55A0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Kompenzační opatření k zajištění ochrany a celistvosti území evropsky významné lokality nebo ptačí oblasti </a:t>
            </a:r>
            <a:r>
              <a:rPr lang="cs-CZ" b="1" dirty="0">
                <a:solidFill>
                  <a:schemeClr val="accent2"/>
                </a:solidFill>
              </a:rPr>
              <a:t>musí být dohodnuta s příslušným orgánem ochrany přírody</a:t>
            </a:r>
            <a:r>
              <a:rPr lang="cs-CZ" dirty="0"/>
              <a:t>. </a:t>
            </a:r>
          </a:p>
          <a:p>
            <a:r>
              <a:rPr lang="cs-CZ" dirty="0"/>
              <a:t>Jde-li o negativní vliv na </a:t>
            </a:r>
            <a:r>
              <a:rPr lang="cs-CZ" b="1" dirty="0">
                <a:solidFill>
                  <a:schemeClr val="accent2"/>
                </a:solidFill>
              </a:rPr>
              <a:t>lokalitu s prioritními typy </a:t>
            </a:r>
            <a:r>
              <a:rPr lang="cs-CZ" dirty="0"/>
              <a:t>stanovišť nebo s prioritními druhy, lze návrh ÚP přijmout jen z důvodů veřejného zdraví, veřejné bezpečnosti, nebo příznivých důsledků nesporného významu pro ŽP. </a:t>
            </a:r>
          </a:p>
          <a:p>
            <a:r>
              <a:rPr lang="cs-CZ" dirty="0"/>
              <a:t>Jiné naléhavé důvody převažujícího veřejného zájmu mohou být důvodem k přijetí návrhu </a:t>
            </a:r>
            <a:r>
              <a:rPr lang="cs-CZ" b="1" dirty="0">
                <a:solidFill>
                  <a:schemeClr val="accent2"/>
                </a:solidFill>
              </a:rPr>
              <a:t>jen na základě stanoviska Evropské komise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C295BE-A4A0-4136-B726-0B2FB970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Kompenzační opatření (§ 50 odst. 6 SZ)</a:t>
            </a:r>
          </a:p>
        </p:txBody>
      </p:sp>
    </p:spTree>
    <p:extLst>
      <p:ext uri="{BB962C8B-B14F-4D97-AF65-F5344CB8AC3E}">
        <p14:creationId xmlns:p14="http://schemas.microsoft.com/office/powerpoint/2010/main" val="20614578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3E523F8-03F0-6E67-D94E-3CFD6CCCF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800" dirty="0"/>
              <a:t>Návrh územního plánu </a:t>
            </a:r>
            <a:r>
              <a:rPr lang="cs-CZ" altLang="cs-CZ" sz="2800" b="1" dirty="0">
                <a:solidFill>
                  <a:schemeClr val="accent3"/>
                </a:solidFill>
              </a:rPr>
              <a:t>posuzuje před řízením o jeho vydání krajský úřad</a:t>
            </a:r>
            <a:r>
              <a:rPr lang="cs-CZ" altLang="cs-CZ" sz="2800" dirty="0"/>
              <a:t> (u Prahy MMR), kterému pořizovatel předloží návrh územního plánu, vyhodnocení vlivů, stanoviska, připomínky a výsledky konzultací.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/>
              <a:t>Krajský úřad/(MMR) posoudí návrh územního plánu z hlediska</a:t>
            </a:r>
          </a:p>
          <a:p>
            <a:pPr marL="898525" indent="-360363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cs-CZ" altLang="cs-CZ" sz="2600" dirty="0"/>
              <a:t>zajištění koordinace využívání území, zejména s ohledem na širší územní vztahy,</a:t>
            </a:r>
          </a:p>
          <a:p>
            <a:pPr marL="898525" indent="-360363" eaLnBrk="1" hangingPunct="1">
              <a:lnSpc>
                <a:spcPct val="80000"/>
              </a:lnSpc>
              <a:buFont typeface="+mj-lt"/>
              <a:buAutoNum type="alphaLcParenR"/>
            </a:pPr>
            <a:r>
              <a:rPr lang="cs-CZ" altLang="cs-CZ" sz="2600" dirty="0"/>
              <a:t>souladu s PÚR a s ÚPD vydanou krajem (u Prahy stanovisko MMR - jen soulad s PÚR).</a:t>
            </a:r>
            <a:r>
              <a:rPr lang="cs-CZ" altLang="cs-CZ" sz="1600" dirty="0"/>
              <a:t> 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97765C-A2DD-D082-372A-5D5751FB1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nadřízeného orgánu (§ 50 odst. 7)</a:t>
            </a:r>
          </a:p>
        </p:txBody>
      </p:sp>
    </p:spTree>
    <p:extLst>
      <p:ext uri="{BB962C8B-B14F-4D97-AF65-F5344CB8AC3E}">
        <p14:creationId xmlns:p14="http://schemas.microsoft.com/office/powerpoint/2010/main" val="38844721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F394317-BE12-BB4B-5294-4DE92236B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Krajský úřad (MMR) </a:t>
            </a:r>
            <a:r>
              <a:rPr lang="cs-CZ" b="1" dirty="0">
                <a:solidFill>
                  <a:schemeClr val="accent3"/>
                </a:solidFill>
              </a:rPr>
              <a:t>sdělí své stanovisko pořizovateli do 30 dnů </a:t>
            </a:r>
            <a:r>
              <a:rPr lang="cs-CZ" dirty="0"/>
              <a:t>ode dne předložení všech stanovených podkladů. </a:t>
            </a:r>
          </a:p>
          <a:p>
            <a:r>
              <a:rPr lang="cs-CZ" dirty="0"/>
              <a:t>Pokud </a:t>
            </a:r>
            <a:r>
              <a:rPr lang="cs-CZ" b="1" dirty="0">
                <a:solidFill>
                  <a:schemeClr val="accent3"/>
                </a:solidFill>
              </a:rPr>
              <a:t>nesdělí</a:t>
            </a:r>
            <a:r>
              <a:rPr lang="cs-CZ" dirty="0"/>
              <a:t> své stanovisko ve stanovené lhůtě, platí, že s předloženým návrhem ÚP </a:t>
            </a:r>
            <a:r>
              <a:rPr lang="cs-CZ" b="1" dirty="0">
                <a:solidFill>
                  <a:schemeClr val="accent3"/>
                </a:solidFill>
              </a:rPr>
              <a:t>souhlasí</a:t>
            </a:r>
            <a:r>
              <a:rPr lang="cs-CZ" dirty="0"/>
              <a:t>. </a:t>
            </a:r>
          </a:p>
          <a:p>
            <a:r>
              <a:rPr lang="cs-CZ" dirty="0"/>
              <a:t>V případě, že KÚ/MMR upozorní ve stanovisku na </a:t>
            </a:r>
            <a:r>
              <a:rPr lang="cs-CZ" b="1" dirty="0">
                <a:solidFill>
                  <a:schemeClr val="accent3"/>
                </a:solidFill>
              </a:rPr>
              <a:t>nedostatky</a:t>
            </a:r>
            <a:r>
              <a:rPr lang="cs-CZ" dirty="0"/>
              <a:t> z hledisek uvedených v § 50 odst. 7, </a:t>
            </a:r>
            <a:r>
              <a:rPr lang="cs-CZ" b="1" dirty="0">
                <a:solidFill>
                  <a:schemeClr val="accent3"/>
                </a:solidFill>
              </a:rPr>
              <a:t>lze zahájit řízení o vydání ÚP až na základě potvrzení </a:t>
            </a:r>
            <a:r>
              <a:rPr lang="cs-CZ" dirty="0"/>
              <a:t>KÚ (u Prahy MMR) o jejich odstranění.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30F0320-4ACE-39EE-44AE-077A5077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nadřízeného orgánu (§ 50 odst. 7)</a:t>
            </a:r>
          </a:p>
        </p:txBody>
      </p:sp>
    </p:spTree>
    <p:extLst>
      <p:ext uri="{BB962C8B-B14F-4D97-AF65-F5344CB8AC3E}">
        <p14:creationId xmlns:p14="http://schemas.microsoft.com/office/powerpoint/2010/main" val="3534817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4C45E30-090F-A027-95C2-2EE8407B3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návrh ÚP obsahuje varianty řešení, předloží pořizovatel na základě vyhodnocení výsledků projednání, řešení rozporů a vyhodnocení vlivů </a:t>
            </a:r>
            <a:r>
              <a:rPr lang="cs-CZ" b="1" dirty="0">
                <a:solidFill>
                  <a:schemeClr val="accent3"/>
                </a:solidFill>
              </a:rPr>
              <a:t>zastupitelstvu obce ke schválení návrh výběru nejvhodnější varianty</a:t>
            </a:r>
            <a:r>
              <a:rPr lang="cs-CZ" dirty="0"/>
              <a:t>, který může obsahovat i podmínky k její úpravě (pokud se odchylují od zadání, jsou jeho změnou)</a:t>
            </a:r>
          </a:p>
          <a:p>
            <a:r>
              <a:rPr lang="cs-CZ" b="1" dirty="0">
                <a:solidFill>
                  <a:schemeClr val="accent3"/>
                </a:solidFill>
              </a:rPr>
              <a:t>Zastupitelstvo obce je při schvalování vázáno stanovisky DO </a:t>
            </a:r>
            <a:r>
              <a:rPr lang="cs-CZ" dirty="0"/>
              <a:t>nebo výsledkem řešení rozporů.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BCE0316-580D-1122-EFA7-BCB365C5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výsledné varianty (§ 51 odst. 2)</a:t>
            </a:r>
          </a:p>
        </p:txBody>
      </p:sp>
    </p:spTree>
    <p:extLst>
      <p:ext uri="{BB962C8B-B14F-4D97-AF65-F5344CB8AC3E}">
        <p14:creationId xmlns:p14="http://schemas.microsoft.com/office/powerpoint/2010/main" val="164480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E8150BC-881B-47EB-A673-6DD257CFC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(1) Územní plán stanoví </a:t>
            </a:r>
            <a:r>
              <a:rPr lang="cs-CZ" b="1" dirty="0">
                <a:solidFill>
                  <a:schemeClr val="accent2"/>
                </a:solidFill>
              </a:rPr>
              <a:t>základní koncepci rozvoje území obce, ochrany jeho hodnot, jeho plošného a prostorového uspořádání</a:t>
            </a:r>
            <a:r>
              <a:rPr lang="cs-CZ" dirty="0"/>
              <a:t> (dále jen „</a:t>
            </a:r>
            <a:r>
              <a:rPr lang="cs-CZ" dirty="0">
                <a:solidFill>
                  <a:schemeClr val="accent2"/>
                </a:solidFill>
              </a:rPr>
              <a:t>urbanistická koncepce</a:t>
            </a:r>
            <a:r>
              <a:rPr lang="cs-CZ" dirty="0"/>
              <a:t>“), </a:t>
            </a:r>
            <a:r>
              <a:rPr lang="cs-CZ" b="1" dirty="0">
                <a:solidFill>
                  <a:schemeClr val="accent2"/>
                </a:solidFill>
              </a:rPr>
              <a:t>uspořádání krajiny a koncepci veřejné infrastruktury</a:t>
            </a:r>
            <a:r>
              <a:rPr lang="cs-CZ" dirty="0"/>
              <a:t>; </a:t>
            </a:r>
            <a:r>
              <a:rPr lang="cs-CZ" b="1" dirty="0">
                <a:solidFill>
                  <a:schemeClr val="accent2"/>
                </a:solidFill>
              </a:rPr>
              <a:t>vymezí zastavěné území, plochy a koridory</a:t>
            </a:r>
            <a:r>
              <a:rPr lang="cs-CZ" dirty="0"/>
              <a:t>, zejména </a:t>
            </a:r>
            <a:r>
              <a:rPr lang="cs-CZ" b="1" dirty="0">
                <a:solidFill>
                  <a:schemeClr val="accent2"/>
                </a:solidFill>
              </a:rPr>
              <a:t>zastavitelné plochy, plochy změn v krajině</a:t>
            </a:r>
            <a:r>
              <a:rPr lang="cs-CZ" dirty="0"/>
              <a:t> a </a:t>
            </a:r>
            <a:r>
              <a:rPr lang="cs-CZ" b="1" dirty="0">
                <a:solidFill>
                  <a:schemeClr val="accent2"/>
                </a:solidFill>
              </a:rPr>
              <a:t>plochy přestavby</a:t>
            </a:r>
            <a:r>
              <a:rPr lang="cs-CZ" dirty="0"/>
              <a:t>, pro </a:t>
            </a:r>
            <a:r>
              <a:rPr lang="cs-CZ" b="1" dirty="0">
                <a:solidFill>
                  <a:schemeClr val="accent2"/>
                </a:solidFill>
              </a:rPr>
              <a:t>veřejně prospěšné stavby</a:t>
            </a:r>
            <a:r>
              <a:rPr lang="cs-CZ" dirty="0"/>
              <a:t>, pro </a:t>
            </a:r>
            <a:r>
              <a:rPr lang="cs-CZ" b="1" dirty="0">
                <a:solidFill>
                  <a:schemeClr val="accent2"/>
                </a:solidFill>
              </a:rPr>
              <a:t>veřejně prospěšná opatření</a:t>
            </a:r>
            <a:r>
              <a:rPr lang="cs-CZ" dirty="0"/>
              <a:t> a pro </a:t>
            </a:r>
            <a:r>
              <a:rPr lang="cs-CZ" b="1" dirty="0">
                <a:solidFill>
                  <a:schemeClr val="accent2"/>
                </a:solidFill>
              </a:rPr>
              <a:t>územní rezervy </a:t>
            </a:r>
            <a:r>
              <a:rPr lang="cs-CZ" dirty="0"/>
              <a:t>a stanoví </a:t>
            </a:r>
            <a:r>
              <a:rPr lang="cs-CZ" b="1" dirty="0">
                <a:solidFill>
                  <a:schemeClr val="accent2"/>
                </a:solidFill>
              </a:rPr>
              <a:t>podmínky pro využití těchto ploch a koridorů</a:t>
            </a:r>
            <a:r>
              <a:rPr lang="cs-CZ" dirty="0"/>
              <a:t>. Záležitosti nadmístního významu, které nejsou řešeny v zásadách územního rozvoje, mohou být součástí územního plánu, pokud to krajský úřad ve stanovisku podle § 50 odst. 7 z důvodu významných negativních vlivů přesahujících hranice obce nevyloučí.</a:t>
            </a:r>
          </a:p>
          <a:p>
            <a:pPr marL="0" indent="0">
              <a:buNone/>
            </a:pPr>
            <a:r>
              <a:rPr lang="cs-CZ" dirty="0"/>
              <a:t>(3) Územní plán v souvislostech a podrobnostech území obce zpřesňuje a rozvíjí cíle a úkoly územního plánování v souladu se zásadami územního rozvoje kraje a s politikou územního rozvoje. </a:t>
            </a:r>
            <a:r>
              <a:rPr lang="cs-CZ" b="1" dirty="0">
                <a:solidFill>
                  <a:schemeClr val="accent2"/>
                </a:solidFill>
              </a:rPr>
              <a:t>Územní plán ani vyhodnocení vlivů na udržitelný rozvoj území nesmí obsahovat podrobnosti náležející svým obsahem regulačnímu plánu nebo územním rozhodnutím, pokud zastupitelstvo obce </a:t>
            </a:r>
            <a:r>
              <a:rPr lang="cs-CZ" dirty="0"/>
              <a:t>v rozhodnutí o pořízení nebo v zadání územního plánu </a:t>
            </a:r>
            <a:r>
              <a:rPr lang="cs-CZ" b="1" dirty="0">
                <a:solidFill>
                  <a:schemeClr val="accent2"/>
                </a:solidFill>
              </a:rPr>
              <a:t>nestanoví, že bude pořízen územní plán nebo jeho vymezená část s prvky regulačního plánu</a:t>
            </a:r>
            <a:r>
              <a:rPr lang="cs-CZ" dirty="0"/>
              <a:t>; tato skutečnost musí být v rozhodnutí zastupitelstva výslovně uvedena. 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8A6A5D9-0551-41DB-9973-30B5F120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plán – zákonné ukotvení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E96FFF-C2E1-4C2F-8D86-9A4BCE83E856}"/>
              </a:ext>
            </a:extLst>
          </p:cNvPr>
          <p:cNvSpPr txBox="1"/>
          <p:nvPr/>
        </p:nvSpPr>
        <p:spPr>
          <a:xfrm>
            <a:off x="5148064" y="6309320"/>
            <a:ext cx="3995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342900"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ý"/>
            </a:pPr>
            <a:r>
              <a:rPr lang="cs-CZ" sz="2000" i="1" dirty="0">
                <a:solidFill>
                  <a:schemeClr val="accent4"/>
                </a:solidFill>
              </a:rPr>
              <a:t>§ 43 SZ</a:t>
            </a:r>
          </a:p>
        </p:txBody>
      </p:sp>
    </p:spTree>
    <p:extLst>
      <p:ext uri="{BB962C8B-B14F-4D97-AF65-F5344CB8AC3E}">
        <p14:creationId xmlns:p14="http://schemas.microsoft.com/office/powerpoint/2010/main" val="2233097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1A8C91D-2B16-0729-EE41-394D39EBA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3"/>
                </a:solidFill>
              </a:rPr>
              <a:t>Pořizovatel ve spolupráci s určeným zastupitelem vyhodnotí výsledky projednání </a:t>
            </a:r>
            <a:r>
              <a:rPr lang="cs-CZ" dirty="0"/>
              <a:t>návrhu ÚP a </a:t>
            </a:r>
            <a:r>
              <a:rPr lang="cs-CZ" u="sng" dirty="0"/>
              <a:t>zajistí řešení případných rozporů</a:t>
            </a:r>
            <a:r>
              <a:rPr lang="cs-CZ" dirty="0"/>
              <a:t> podle § 4 odst. 8 SZ, § 136 odst. 6 a § 133 SŘ</a:t>
            </a:r>
          </a:p>
          <a:p>
            <a:r>
              <a:rPr lang="cs-CZ" b="1" dirty="0">
                <a:solidFill>
                  <a:schemeClr val="accent3"/>
                </a:solidFill>
              </a:rPr>
              <a:t>Pořizovatel</a:t>
            </a:r>
            <a:r>
              <a:rPr lang="cs-CZ" dirty="0"/>
              <a:t> na základě výsledků projednání, řešení rozporů, vyhodnocení vlivů a výběru nejvhodnější (výsledné) varianty </a:t>
            </a:r>
            <a:r>
              <a:rPr lang="cs-CZ" b="1" dirty="0">
                <a:solidFill>
                  <a:schemeClr val="accent3"/>
                </a:solidFill>
              </a:rPr>
              <a:t>zajistí upravení návrhu ÚP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F2BAEE-D612-C9F4-2670-DCECB5E8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návrhu ÚP (§ 51 odst. 1 SZ)</a:t>
            </a:r>
          </a:p>
        </p:txBody>
      </p:sp>
    </p:spTree>
    <p:extLst>
      <p:ext uri="{BB962C8B-B14F-4D97-AF65-F5344CB8AC3E}">
        <p14:creationId xmlns:p14="http://schemas.microsoft.com/office/powerpoint/2010/main" val="394304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C329EFD-816E-3BE0-DED3-0938A47FB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Dojde-li pořizovatel k závěru, že </a:t>
            </a:r>
            <a:r>
              <a:rPr lang="cs-CZ" b="1" dirty="0">
                <a:solidFill>
                  <a:schemeClr val="accent3"/>
                </a:solidFill>
              </a:rPr>
              <a:t>je potřeba pořídit nový návrh ÚP</a:t>
            </a:r>
            <a:r>
              <a:rPr lang="cs-CZ" dirty="0"/>
              <a:t>, zpracuje ve spolupráci s určeným zastupitelem návrh pokynů pro jeho zpracování. </a:t>
            </a:r>
          </a:p>
          <a:p>
            <a:r>
              <a:rPr lang="cs-CZ" dirty="0"/>
              <a:t>K návrhu pokynů si pořizovatel vyžádá stanoviska KÚ-ŽP a příslušného orgánu ochrany přírody → zda se bude posuzovat vliv na ŽP (Natura) → na URÚ</a:t>
            </a:r>
          </a:p>
          <a:p>
            <a:r>
              <a:rPr lang="cs-CZ" dirty="0"/>
              <a:t>Návrh pokynů schvaluje ZO, odchylují-li se od zadání, jsou (ze zákona) jeho změnou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C657B7D-E6E1-C45D-714C-0C0EDE4B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nového návrhu ÚP (§ 51 odst. 3)</a:t>
            </a:r>
          </a:p>
        </p:txBody>
      </p:sp>
    </p:spTree>
    <p:extLst>
      <p:ext uri="{BB962C8B-B14F-4D97-AF65-F5344CB8AC3E}">
        <p14:creationId xmlns:p14="http://schemas.microsoft.com/office/powerpoint/2010/main" val="3384844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8D5529D-BA53-9C2C-F6B9-4D264D08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43 A 15/2019-38 (KS Praha)</a:t>
            </a:r>
          </a:p>
          <a:p>
            <a:pPr marL="0" indent="0">
              <a:buNone/>
            </a:pPr>
            <a:r>
              <a:rPr lang="cs-CZ" dirty="0"/>
              <a:t>Pokud orgán ochrany ZPF </a:t>
            </a:r>
            <a:r>
              <a:rPr lang="cs-CZ" b="1" dirty="0">
                <a:solidFill>
                  <a:schemeClr val="accent3"/>
                </a:solidFill>
              </a:rPr>
              <a:t>udělil souhlasné stanovisko</a:t>
            </a:r>
            <a:r>
              <a:rPr lang="cs-CZ" dirty="0">
                <a:solidFill>
                  <a:schemeClr val="accent3"/>
                </a:solidFill>
              </a:rPr>
              <a:t> </a:t>
            </a:r>
            <a:r>
              <a:rPr lang="cs-CZ" dirty="0"/>
              <a:t>s nezemědělským využitím pozemků podle návrhu územního plánu, </a:t>
            </a:r>
            <a:r>
              <a:rPr lang="cs-CZ" b="1" dirty="0">
                <a:solidFill>
                  <a:schemeClr val="accent3"/>
                </a:solidFill>
              </a:rPr>
              <a:t>je třeba důvody uvedené v návrhu územního plánu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(či v jeho odůvodnění) </a:t>
            </a:r>
            <a:r>
              <a:rPr lang="cs-CZ" b="1" dirty="0">
                <a:solidFill>
                  <a:schemeClr val="accent3"/>
                </a:solidFill>
              </a:rPr>
              <a:t>považovat za důvody stanoviska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dirty="0"/>
              <a:t>orgánu ochrany zemědělského půdního fondu. Takové </a:t>
            </a:r>
            <a:r>
              <a:rPr lang="cs-CZ" b="1" dirty="0">
                <a:solidFill>
                  <a:schemeClr val="accent3"/>
                </a:solidFill>
              </a:rPr>
              <a:t>stanovisko, byť samo žádné další důvody neuvádí, není nepřezkoumatelné </a:t>
            </a:r>
            <a:r>
              <a:rPr lang="cs-CZ" dirty="0"/>
              <a:t>pro nedostatek důvodů.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1C3CC2-F08C-298E-FF22-623098F28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18894314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VEŘEJNÉ PROJEDNÁNÍ</a:t>
            </a:r>
          </a:p>
        </p:txBody>
      </p:sp>
    </p:spTree>
    <p:extLst>
      <p:ext uri="{BB962C8B-B14F-4D97-AF65-F5344CB8AC3E}">
        <p14:creationId xmlns:p14="http://schemas.microsoft.com/office/powerpoint/2010/main" val="8275425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A87D43E-5FD4-B490-B90E-1598781F7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 </a:t>
            </a:r>
            <a:r>
              <a:rPr lang="cs-CZ" b="1" dirty="0">
                <a:solidFill>
                  <a:schemeClr val="accent2"/>
                </a:solidFill>
              </a:rPr>
              <a:t>řízení o vydání opatření obecné povahy</a:t>
            </a:r>
          </a:p>
          <a:p>
            <a:r>
              <a:rPr lang="cs-CZ" dirty="0"/>
              <a:t>Pořizovatel </a:t>
            </a:r>
            <a:r>
              <a:rPr lang="cs-CZ" b="1" dirty="0">
                <a:solidFill>
                  <a:schemeClr val="accent2"/>
                </a:solidFill>
              </a:rPr>
              <a:t>doručí veřejnou vyhláškou návrh </a:t>
            </a:r>
            <a:r>
              <a:rPr lang="cs-CZ" dirty="0"/>
              <a:t>ÚP, vyhodnocení vlivů, pokud se zpracovává, a oznámení o konání veřejného projednání, které se koná nejdříve 15 dnů ode dne doručení (15+15)</a:t>
            </a:r>
          </a:p>
          <a:p>
            <a:r>
              <a:rPr lang="cs-CZ" dirty="0"/>
              <a:t>Oznámení s uvedenými údaji </a:t>
            </a:r>
            <a:r>
              <a:rPr lang="cs-CZ" b="1" dirty="0">
                <a:solidFill>
                  <a:schemeClr val="accent2"/>
                </a:solidFill>
              </a:rPr>
              <a:t>zveřejní pořizovatel i způsobem umožňujícím dálkový přístup </a:t>
            </a:r>
            <a:r>
              <a:rPr lang="cs-CZ" dirty="0"/>
              <a:t>(musí mít i o tomto zveřejnění doklad!)</a:t>
            </a:r>
          </a:p>
          <a:p>
            <a:r>
              <a:rPr lang="cs-CZ" dirty="0"/>
              <a:t>K veřejnému projednání přizve obec, DO, KÚ, újezdní úřad sousedícího vojenského újezdu a sousední obce nejméně 30 dnů předem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D5A252F-2310-C6C4-ACAD-54CB27B6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o územním plánu (§ 52 odst. 1 SZ)</a:t>
            </a:r>
          </a:p>
        </p:txBody>
      </p:sp>
    </p:spTree>
    <p:extLst>
      <p:ext uri="{BB962C8B-B14F-4D97-AF65-F5344CB8AC3E}">
        <p14:creationId xmlns:p14="http://schemas.microsoft.com/office/powerpoint/2010/main" val="42551360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D82838F-B6D8-F3EC-F123-30099C1B7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to účelné nebo vyžaduje-li to rozsah řešeného území, </a:t>
            </a:r>
            <a:r>
              <a:rPr lang="cs-CZ" b="1" dirty="0">
                <a:solidFill>
                  <a:schemeClr val="accent2"/>
                </a:solidFill>
              </a:rPr>
              <a:t>nařídí pořizovatel více veřejných projednání </a:t>
            </a:r>
            <a:r>
              <a:rPr lang="cs-CZ" dirty="0"/>
              <a:t>na jím určených místech. Pro počítání lhůt stanovených zákonem je rozhodný den konání posledního veřejného projednání. </a:t>
            </a:r>
          </a:p>
          <a:p>
            <a:r>
              <a:rPr lang="cs-CZ" dirty="0"/>
              <a:t>O průběhu veřejného projednání </a:t>
            </a:r>
            <a:r>
              <a:rPr lang="cs-CZ" b="1" dirty="0">
                <a:solidFill>
                  <a:schemeClr val="accent2"/>
                </a:solidFill>
              </a:rPr>
              <a:t>vede pořizovatel písemný záznam</a:t>
            </a:r>
            <a:r>
              <a:rPr lang="cs-CZ" dirty="0"/>
              <a:t>. </a:t>
            </a:r>
          </a:p>
          <a:p>
            <a:r>
              <a:rPr lang="cs-CZ" b="1" u="sng" dirty="0">
                <a:solidFill>
                  <a:schemeClr val="accent2"/>
                </a:solidFill>
              </a:rPr>
              <a:t>Pořizovatel</a:t>
            </a:r>
            <a:r>
              <a:rPr lang="cs-CZ" dirty="0"/>
              <a:t> vždy při veřejném projednání </a:t>
            </a:r>
            <a:r>
              <a:rPr lang="cs-CZ" b="1" dirty="0">
                <a:solidFill>
                  <a:schemeClr val="accent2"/>
                </a:solidFill>
              </a:rPr>
              <a:t>zajistí ve spolupráci s projektantem výklad </a:t>
            </a:r>
            <a:r>
              <a:rPr lang="cs-CZ" dirty="0"/>
              <a:t>návrhu ÚP.</a:t>
            </a:r>
          </a:p>
          <a:p>
            <a:r>
              <a:rPr lang="cs-CZ" b="1" dirty="0">
                <a:solidFill>
                  <a:schemeClr val="accent2"/>
                </a:solidFill>
              </a:rPr>
              <a:t>Stanoviska, námitky a připomínky se uplatňují písemně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46505AD-DCEB-0F3C-4C8C-EBA97BC22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projednání návrhu UP (§ 22 SZ)</a:t>
            </a:r>
          </a:p>
        </p:txBody>
      </p:sp>
    </p:spTree>
    <p:extLst>
      <p:ext uri="{BB962C8B-B14F-4D97-AF65-F5344CB8AC3E}">
        <p14:creationId xmlns:p14="http://schemas.microsoft.com/office/powerpoint/2010/main" val="10538675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B667B2F-9C47-6F0E-C0C7-027970427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Námitky se uplatňují </a:t>
            </a:r>
            <a:r>
              <a:rPr lang="cs-CZ" b="1" dirty="0">
                <a:solidFill>
                  <a:schemeClr val="accent2"/>
                </a:solidFill>
              </a:rPr>
              <a:t>písemně do 7 dnů od konání veřejného projednání</a:t>
            </a:r>
            <a:r>
              <a:rPr lang="cs-CZ" dirty="0"/>
              <a:t>.</a:t>
            </a:r>
          </a:p>
          <a:p>
            <a:r>
              <a:rPr lang="cs-CZ" dirty="0"/>
              <a:t>Oprávnění podat námitku: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vlastníci pozemků a staveb dotčených návrhem řešení,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oprávněný investor a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zástupce veřejnosti</a:t>
            </a:r>
          </a:p>
          <a:p>
            <a:pPr marL="457200" lvl="1" indent="-457200"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  <a:latin typeface="+mn-lt"/>
              </a:rPr>
              <a:t>K prvkům RP </a:t>
            </a:r>
            <a:r>
              <a:rPr lang="cs-CZ" altLang="cs-CZ" sz="2800" dirty="0">
                <a:latin typeface="+mn-lt"/>
              </a:rPr>
              <a:t>mohou uplatnit osoby uvedené v § 85 odst. 2 SZ, např. ti, jejichž jiné věcné právo (zástavní, právo stavby, věcné břemeno ..) k pozemkům nebo stavbám je dotčeno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cs-CZ" dirty="0">
              <a:latin typeface="+mn-lt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1BDB98-E613-0E82-D6D4-65AD9DFC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Námitky proti návrhu (§ 52 SZ, § 172 SŘ)</a:t>
            </a:r>
          </a:p>
        </p:txBody>
      </p:sp>
    </p:spTree>
    <p:extLst>
      <p:ext uri="{BB962C8B-B14F-4D97-AF65-F5344CB8AC3E}">
        <p14:creationId xmlns:p14="http://schemas.microsoft.com/office/powerpoint/2010/main" val="2455783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0A22C6D-F988-DDB9-93E0-22A5290AE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náležitosti podání (§ 37 odst. 2 SŘ): kdo je činí, které věci se týká a co navrhuje, označení správnímu orgánu, jemuž je určeno, podpis</a:t>
            </a:r>
          </a:p>
          <a:p>
            <a:r>
              <a:rPr lang="cs-CZ" dirty="0"/>
              <a:t>Dále v námitce musí uvést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odůvodnění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údaje podle katastru nemovitostí dokladující dotčená práva a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vymezit území dotčené námitkou.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C8B9809-98F6-A4E9-EBE6-6FC3FAF1E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námitky (§ 37 SŘ, § 52 SZ)</a:t>
            </a:r>
          </a:p>
        </p:txBody>
      </p:sp>
    </p:spTree>
    <p:extLst>
      <p:ext uri="{BB962C8B-B14F-4D97-AF65-F5344CB8AC3E}">
        <p14:creationId xmlns:p14="http://schemas.microsoft.com/office/powerpoint/2010/main" val="14143713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DFB8D1-5497-50C7-93ED-7E814A4E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Ve stejné lhůtě může</a:t>
            </a:r>
          </a:p>
          <a:p>
            <a:pPr marL="727075" indent="-457200" eaLnBrk="1" hangingPunct="1">
              <a:lnSpc>
                <a:spcPct val="80000"/>
              </a:lnSpc>
              <a:buFont typeface="Symbol" panose="05050102010706020507" pitchFamily="18" charset="2"/>
              <a:buChar char="-"/>
            </a:pPr>
            <a:r>
              <a:rPr lang="cs-CZ" altLang="cs-CZ" sz="2400" b="1" u="sng" dirty="0">
                <a:solidFill>
                  <a:schemeClr val="accent2"/>
                </a:solidFill>
                <a:cs typeface="Times New Roman" pitchFamily="18" charset="0"/>
              </a:rPr>
              <a:t>každý</a:t>
            </a:r>
            <a:r>
              <a:rPr lang="cs-CZ" altLang="cs-CZ" sz="2400" dirty="0">
                <a:cs typeface="Times New Roman" pitchFamily="18" charset="0"/>
              </a:rPr>
              <a:t> uplatnit své </a:t>
            </a:r>
            <a:r>
              <a:rPr lang="cs-CZ" altLang="cs-CZ" sz="2400" b="1" dirty="0">
                <a:solidFill>
                  <a:schemeClr val="accent2"/>
                </a:solidFill>
                <a:cs typeface="Times New Roman" pitchFamily="18" charset="0"/>
              </a:rPr>
              <a:t>připomínky</a:t>
            </a:r>
            <a:r>
              <a:rPr lang="cs-CZ" altLang="cs-CZ" sz="2400" dirty="0">
                <a:cs typeface="Times New Roman" pitchFamily="18" charset="0"/>
              </a:rPr>
              <a:t> (k jakékoliv části) </a:t>
            </a:r>
          </a:p>
          <a:p>
            <a:pPr marL="727075" indent="-45720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cs-CZ" altLang="cs-CZ" sz="2400" b="1" u="sng" dirty="0">
                <a:solidFill>
                  <a:schemeClr val="accent2"/>
                </a:solidFill>
                <a:cs typeface="Times New Roman" pitchFamily="18" charset="0"/>
              </a:rPr>
              <a:t>DO a KÚ-ÚP </a:t>
            </a:r>
            <a:r>
              <a:rPr lang="cs-CZ" altLang="cs-CZ" sz="2400" dirty="0">
                <a:cs typeface="Times New Roman" pitchFamily="18" charset="0"/>
              </a:rPr>
              <a:t>své </a:t>
            </a:r>
            <a:r>
              <a:rPr lang="cs-CZ" altLang="cs-CZ" sz="2400" b="1" dirty="0">
                <a:solidFill>
                  <a:schemeClr val="accent2"/>
                </a:solidFill>
                <a:cs typeface="Times New Roman" pitchFamily="18" charset="0"/>
              </a:rPr>
              <a:t>stanovisko</a:t>
            </a:r>
            <a:r>
              <a:rPr lang="cs-CZ" altLang="cs-CZ" sz="2400" dirty="0">
                <a:cs typeface="Times New Roman" pitchFamily="18" charset="0"/>
              </a:rPr>
              <a:t> </a:t>
            </a:r>
            <a:r>
              <a:rPr lang="cs-CZ" altLang="cs-CZ" sz="2400" u="sng" dirty="0">
                <a:cs typeface="Times New Roman" pitchFamily="18" charset="0"/>
              </a:rPr>
              <a:t>k částem řešení, které byly od společného jednání změněny</a:t>
            </a:r>
            <a:r>
              <a:rPr lang="cs-CZ" altLang="cs-CZ" sz="2400" dirty="0"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  <a:cs typeface="Times New Roman" pitchFamily="18" charset="0"/>
              </a:rPr>
              <a:t>K později uplatněným stanoviskům, připomínkám a námitkám se nepřihlíží</a:t>
            </a:r>
            <a:r>
              <a:rPr lang="cs-CZ" altLang="cs-CZ" sz="2800" dirty="0">
                <a:cs typeface="Times New Roman" pitchFamily="18" charset="0"/>
              </a:rPr>
              <a:t>. Dotčené osoby oprávněné k podání námitek musí být na tuto skutečnost </a:t>
            </a:r>
            <a:r>
              <a:rPr lang="cs-CZ" altLang="cs-CZ" sz="2800" b="1" u="sng" dirty="0">
                <a:solidFill>
                  <a:schemeClr val="accent2"/>
                </a:solidFill>
                <a:cs typeface="Times New Roman" pitchFamily="18" charset="0"/>
              </a:rPr>
              <a:t>upozorněny</a:t>
            </a:r>
            <a:r>
              <a:rPr lang="cs-CZ" altLang="cs-CZ" sz="2800" dirty="0">
                <a:cs typeface="Times New Roman" pitchFamily="18" charset="0"/>
              </a:rPr>
              <a:t>.</a:t>
            </a:r>
            <a:endParaRPr lang="cs-CZ" altLang="cs-CZ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800" dirty="0">
                <a:cs typeface="Times New Roman" pitchFamily="18" charset="0"/>
              </a:rPr>
              <a:t>Ke stanoviskům, námitkám a připomínkám ve věcech, o kterých bylo rozhodnuto při vydání ZÚR nebo RP vydaného krajem se nepřihlíží.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DF7FE08-7486-691E-5D1E-74A95411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Připomínky a stanoviska (§ 52 odst. 3 a 4 SZ)</a:t>
            </a:r>
          </a:p>
        </p:txBody>
      </p:sp>
    </p:spTree>
    <p:extLst>
      <p:ext uri="{BB962C8B-B14F-4D97-AF65-F5344CB8AC3E}">
        <p14:creationId xmlns:p14="http://schemas.microsoft.com/office/powerpoint/2010/main" val="25712500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8F856FA-F67C-6663-D817-84CBC2FF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Pořizovatel ve spolupráci s určeným zastupitelem vyhodnotí výsledky projednání </a:t>
            </a:r>
            <a:r>
              <a:rPr lang="cs-CZ" dirty="0"/>
              <a:t>a zpracuje </a:t>
            </a:r>
            <a:r>
              <a:rPr lang="cs-CZ" u="sng" dirty="0"/>
              <a:t>návrh rozhodnutí o námitkách </a:t>
            </a:r>
            <a:r>
              <a:rPr lang="cs-CZ" dirty="0"/>
              <a:t>a </a:t>
            </a:r>
            <a:r>
              <a:rPr lang="cs-CZ" u="sng" dirty="0"/>
              <a:t>návrh vyhodnocení připomínek</a:t>
            </a:r>
            <a:r>
              <a:rPr lang="cs-CZ" dirty="0"/>
              <a:t> k návrhu územního plánu.</a:t>
            </a:r>
          </a:p>
          <a:p>
            <a:r>
              <a:rPr lang="cs-CZ" b="1" dirty="0">
                <a:solidFill>
                  <a:schemeClr val="accent2"/>
                </a:solidFill>
              </a:rPr>
              <a:t>Návrh doručí DO a KÚ-ÚP </a:t>
            </a:r>
            <a:r>
              <a:rPr lang="cs-CZ" dirty="0"/>
              <a:t>a vyzve je, aby k nim do 30 dnů od obdržení </a:t>
            </a:r>
            <a:r>
              <a:rPr lang="cs-CZ" b="1" dirty="0">
                <a:solidFill>
                  <a:schemeClr val="accent2"/>
                </a:solidFill>
              </a:rPr>
              <a:t>uplatnily stanoviska</a:t>
            </a:r>
            <a:r>
              <a:rPr lang="cs-CZ" dirty="0"/>
              <a:t>.</a:t>
            </a:r>
          </a:p>
          <a:p>
            <a:r>
              <a:rPr lang="cs-CZ" dirty="0"/>
              <a:t>Pokud DO a KÚ-ÚP nesdělí svá stanoviska ve stanovené lhůtě, má se za to, že souhlasí.</a:t>
            </a:r>
          </a:p>
          <a:p>
            <a:r>
              <a:rPr lang="cs-CZ" dirty="0"/>
              <a:t>Pokud je to nezbytné, </a:t>
            </a:r>
            <a:r>
              <a:rPr lang="cs-CZ" b="1" dirty="0">
                <a:solidFill>
                  <a:schemeClr val="accent2"/>
                </a:solidFill>
              </a:rPr>
              <a:t>zajistí pořizovatel pro obec úpravu návrhu</a:t>
            </a:r>
            <a:r>
              <a:rPr lang="cs-CZ" dirty="0"/>
              <a:t> územního plánu v souladu s výsledky projednání.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565BA63-2719-8E8E-1841-69BD1F555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48680"/>
            <a:ext cx="8640960" cy="504056"/>
          </a:xfrm>
        </p:spPr>
        <p:txBody>
          <a:bodyPr/>
          <a:lstStyle/>
          <a:p>
            <a:r>
              <a:rPr lang="cs-CZ" dirty="0"/>
              <a:t>Vyhodnocení veřejného projednání (§ 53 odst. 1)</a:t>
            </a:r>
          </a:p>
        </p:txBody>
      </p:sp>
    </p:spTree>
    <p:extLst>
      <p:ext uri="{BB962C8B-B14F-4D97-AF65-F5344CB8AC3E}">
        <p14:creationId xmlns:p14="http://schemas.microsoft.com/office/powerpoint/2010/main" val="4187990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939B734-AAE4-420E-9712-AE873462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Pořizování je </a:t>
            </a:r>
            <a:r>
              <a:rPr lang="cs-CZ" b="1" dirty="0">
                <a:solidFill>
                  <a:schemeClr val="accent2"/>
                </a:solidFill>
              </a:rPr>
              <a:t>přeneseným výkonem státní správy</a:t>
            </a:r>
            <a:endParaRPr lang="cs-CZ" dirty="0">
              <a:solidFill>
                <a:schemeClr val="accent2"/>
              </a:solidFill>
            </a:endParaRPr>
          </a:p>
          <a:p>
            <a:r>
              <a:rPr lang="cs-CZ" dirty="0"/>
              <a:t>Pořizovatelem může být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úřad územního plánování</a:t>
            </a:r>
            <a:r>
              <a:rPr lang="cs-CZ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pro své území nebo na žádost rady obce ve svém správním obvodu,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obecní úřad splňující kvalifikační požadavky</a:t>
            </a:r>
            <a:r>
              <a:rPr lang="cs-CZ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pro své území nebo na základě veřejnosprávní smlouvy i pro jinou obec ve stejném SO ORP,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újezdní úřad</a:t>
            </a:r>
            <a:r>
              <a:rPr lang="cs-CZ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dirty="0">
                <a:latin typeface="+mn-lt"/>
              </a:rPr>
              <a:t>pro území vojenského úřadu,</a:t>
            </a:r>
          </a:p>
          <a:p>
            <a:r>
              <a:rPr lang="cs-CZ" dirty="0"/>
              <a:t>Pořizovatel vykonává svou činnost vždy prostřednictvím osob </a:t>
            </a:r>
            <a:r>
              <a:rPr lang="cs-CZ" b="1" dirty="0">
                <a:solidFill>
                  <a:schemeClr val="accent2"/>
                </a:solidFill>
              </a:rPr>
              <a:t>splňujících kvalifikační požadavky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0F7343D-8002-4E48-8B1B-B8B3E177F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Pořizovatel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32953641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35B6482-41F6-FD41-378B-C14327995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není třeba návrh ÚP upravovat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úprava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podstatná úprava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přepracování návrhu ÚP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návrh na zamítnutí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FFFD217-3D9B-9418-8665-05BBA04D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Případy, které mohou následovat</a:t>
            </a:r>
          </a:p>
        </p:txBody>
      </p:sp>
    </p:spTree>
    <p:extLst>
      <p:ext uri="{BB962C8B-B14F-4D97-AF65-F5344CB8AC3E}">
        <p14:creationId xmlns:p14="http://schemas.microsoft.com/office/powerpoint/2010/main" val="18160937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FFEFBA6-E4A0-E5C6-5F8B-FBAA2364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definována.</a:t>
            </a:r>
          </a:p>
          <a:p>
            <a:r>
              <a:rPr lang="cs-CZ" dirty="0"/>
              <a:t>Metodický výklad (soudně potvrzen), že jde o úpravu, kde jsou: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dotčeny veřejné zájmy </a:t>
            </a:r>
            <a:r>
              <a:rPr lang="cs-CZ" dirty="0">
                <a:latin typeface="+mn-lt"/>
              </a:rPr>
              <a:t>(dotčený orgán nemohl uplatnit své stanovisko)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dotčena vlastnická práva </a:t>
            </a:r>
            <a:r>
              <a:rPr lang="cs-CZ" dirty="0">
                <a:latin typeface="+mn-lt"/>
              </a:rPr>
              <a:t>(vlastník nemohl uplatnit námitku).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9F52ABC-F424-D019-2120-02175C3DC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Podstatná úprava návrhu ÚP</a:t>
            </a:r>
          </a:p>
        </p:txBody>
      </p:sp>
    </p:spTree>
    <p:extLst>
      <p:ext uri="{BB962C8B-B14F-4D97-AF65-F5344CB8AC3E}">
        <p14:creationId xmlns:p14="http://schemas.microsoft.com/office/powerpoint/2010/main" val="23795930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2DFDB64-F472-E5D4-FF7B-5710617BF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Dojde-li na základě veřejného projednání k </a:t>
            </a:r>
            <a:r>
              <a:rPr lang="cs-CZ" b="1" dirty="0">
                <a:solidFill>
                  <a:schemeClr val="accent2"/>
                </a:solidFill>
              </a:rPr>
              <a:t>podstatné úpravě </a:t>
            </a:r>
            <a:r>
              <a:rPr lang="cs-CZ" dirty="0"/>
              <a:t>návrhu územního plánu, pořizovatel si vyžádá stanoviska KÚ-ŽP a příslušného orgánu ochrany přírody, zda má být upravený návrh posuzován z hlediska vlivů na ŽP (na Natura 2000) → na URÚ → doplnění vyhodnocení</a:t>
            </a:r>
          </a:p>
          <a:p>
            <a:r>
              <a:rPr lang="cs-CZ" dirty="0"/>
              <a:t>Upravený návrh ÚP a případné upravené nebo doplněné vyhodnocení vlivů </a:t>
            </a:r>
            <a:r>
              <a:rPr lang="cs-CZ" b="1" dirty="0">
                <a:solidFill>
                  <a:schemeClr val="accent2"/>
                </a:solidFill>
              </a:rPr>
              <a:t>se v rozsahu těchto úprav projedná</a:t>
            </a:r>
            <a:r>
              <a:rPr lang="cs-CZ" dirty="0"/>
              <a:t> na opakovaném veřejném projednání (postup jako při veřejném projednání)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132B05E-C87A-EEE0-68B0-333C0197B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Opakované veřejné projednání (§ 53 odst. 2)</a:t>
            </a:r>
          </a:p>
        </p:txBody>
      </p:sp>
    </p:spTree>
    <p:extLst>
      <p:ext uri="{BB962C8B-B14F-4D97-AF65-F5344CB8AC3E}">
        <p14:creationId xmlns:p14="http://schemas.microsoft.com/office/powerpoint/2010/main" val="27700799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B925BFE-7671-3929-7853-150323989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na základě projednání nutné návrh územního plánu přepracovat, zpracuje pořizovatel ve spolupráci s určeným zastupitelem pokyny pro zpracování návrhu územního plánu a předloží je ke schválení zastupitelstvu obce, pro kterou je územní plán pořizován.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575F21-EA29-6AE5-B715-A3CAFB3DB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Přepracování návrhu ÚP (§ 53 odst. 3)</a:t>
            </a:r>
          </a:p>
        </p:txBody>
      </p:sp>
    </p:spTree>
    <p:extLst>
      <p:ext uri="{BB962C8B-B14F-4D97-AF65-F5344CB8AC3E}">
        <p14:creationId xmlns:p14="http://schemas.microsoft.com/office/powerpoint/2010/main" val="20685835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F5CD9D6-499B-9E5A-5090-0017DDA5C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Pořizovatel přezkoumá soulad návrhu ÚP zejména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 PÚR a ÚPD vydanou krajem</a:t>
            </a:r>
            <a:r>
              <a:rPr lang="cs-CZ" dirty="0">
                <a:latin typeface="+mn-lt"/>
              </a:rPr>
              <a:t>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 cíli a úkoly územního plánování</a:t>
            </a:r>
            <a:r>
              <a:rPr lang="cs-CZ" dirty="0">
                <a:latin typeface="+mn-lt"/>
              </a:rPr>
              <a:t>, zejména s požadavky na ochranu architektonických a urbanistických hodnot v území a požadavky na ochranu nezastavěného území,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 požadavky tohoto zákona a jeho prováděcích právních předpisů</a:t>
            </a:r>
            <a:r>
              <a:rPr lang="cs-CZ" dirty="0">
                <a:latin typeface="+mn-lt"/>
              </a:rPr>
              <a:t>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 požadavky zvláštních právních předpisů </a:t>
            </a:r>
            <a:r>
              <a:rPr lang="cs-CZ" dirty="0">
                <a:latin typeface="+mn-lt"/>
              </a:rPr>
              <a:t>a se stanovisky DO podle zvláštních právních předpisů, popřípadě s výsledkem řešení rozporů.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63C02-198A-4836-3E8B-5DAA2ADF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Soulad návrhu ÚP (§ 53 odst. 4 SZ)</a:t>
            </a:r>
          </a:p>
        </p:txBody>
      </p:sp>
    </p:spTree>
    <p:extLst>
      <p:ext uri="{BB962C8B-B14F-4D97-AF65-F5344CB8AC3E}">
        <p14:creationId xmlns:p14="http://schemas.microsoft.com/office/powerpoint/2010/main" val="36558061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2BB8CFE-8010-A9C4-7574-4532309CE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výsledku projednání pořizovatel doplní odůvodnění ÚP o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vypořádání připomínek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rozhodnutí o námitkách </a:t>
            </a:r>
            <a:r>
              <a:rPr lang="cs-CZ" dirty="0">
                <a:latin typeface="+mn-lt"/>
              </a:rPr>
              <a:t>včetně vlastního odůvodnění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popsání celého postupu pořízení </a:t>
            </a:r>
            <a:r>
              <a:rPr lang="cs-CZ" dirty="0">
                <a:latin typeface="+mn-lt"/>
              </a:rPr>
              <a:t>(zákonnost)</a:t>
            </a:r>
          </a:p>
          <a:p>
            <a:pPr marL="971550" lvl="1" indent="-514350">
              <a:buFont typeface="+mj-lt"/>
              <a:buAutoNum type="romanLcPeriod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náležitosti uvedené v § 53 odst. 5 SZ </a:t>
            </a:r>
            <a:r>
              <a:rPr lang="cs-CZ" dirty="0">
                <a:latin typeface="+mn-lt"/>
              </a:rPr>
              <a:t>(viz další snímek; část je již obsahem odůvodnění od projektanta)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FD73D7-2EB3-12A6-2CE6-724D039E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48680"/>
            <a:ext cx="8640960" cy="504056"/>
          </a:xfrm>
        </p:spPr>
        <p:txBody>
          <a:bodyPr/>
          <a:lstStyle/>
          <a:p>
            <a:r>
              <a:rPr lang="cs-CZ" dirty="0"/>
              <a:t>Doplnění odůvodnění (§ 53 odst. 5 SZ, § 172 SŘ)</a:t>
            </a:r>
          </a:p>
        </p:txBody>
      </p:sp>
    </p:spTree>
    <p:extLst>
      <p:ext uri="{BB962C8B-B14F-4D97-AF65-F5344CB8AC3E}">
        <p14:creationId xmlns:p14="http://schemas.microsoft.com/office/powerpoint/2010/main" val="34932562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A0E3ED1-C421-8661-7338-F7254D57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Součástí odůvodnění územního plánu je: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výsledek přezkoumání ÚP </a:t>
            </a:r>
            <a:r>
              <a:rPr lang="cs-CZ" dirty="0">
                <a:latin typeface="+mn-lt"/>
              </a:rPr>
              <a:t>podle § 53 odst. 4 SZ (soulad s PÚR, ÚPD vydanou krajem, cíli a úkoly územního plánování …)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zpráva o vyhodnocení vlivů </a:t>
            </a:r>
            <a:r>
              <a:rPr lang="cs-CZ" dirty="0">
                <a:latin typeface="+mn-lt"/>
              </a:rPr>
              <a:t>na URÚ,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stanovisko KÚ </a:t>
            </a:r>
            <a:r>
              <a:rPr lang="cs-CZ" dirty="0">
                <a:latin typeface="+mn-lt"/>
              </a:rPr>
              <a:t>k vyhodnocení vlivů na ŽP (</a:t>
            </a:r>
            <a:r>
              <a:rPr lang="cs-CZ" u="sng" dirty="0">
                <a:latin typeface="+mn-lt"/>
              </a:rPr>
              <a:t>stanovisko SEA</a:t>
            </a:r>
            <a:r>
              <a:rPr lang="cs-CZ" dirty="0">
                <a:latin typeface="+mn-lt"/>
              </a:rPr>
              <a:t>), 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sdělení, jak bylo zohledněno stanovisko SEA </a:t>
            </a:r>
            <a:r>
              <a:rPr lang="cs-CZ" dirty="0">
                <a:latin typeface="+mn-lt"/>
              </a:rPr>
              <a:t>(pokud není zohledněno → uvést závažné důvody + tyto důvody zveřejnit)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komplexní zdůvodnění přijatého řešení </a:t>
            </a:r>
            <a:r>
              <a:rPr lang="cs-CZ" dirty="0">
                <a:latin typeface="+mn-lt"/>
              </a:rPr>
              <a:t>včetně zdůvodnění vybrané varianty,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vyhodnocení účelného využití zastavěného území </a:t>
            </a:r>
            <a:r>
              <a:rPr lang="cs-CZ" dirty="0">
                <a:latin typeface="+mn-lt"/>
              </a:rPr>
              <a:t>a vyhodnocení potřeby vymezení zastavitelných ploch.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výčet prvků regulačního plánu </a:t>
            </a:r>
            <a:r>
              <a:rPr lang="cs-CZ" dirty="0">
                <a:latin typeface="+mn-lt"/>
              </a:rPr>
              <a:t>s odůvodněním jejich vymezení (plyne z vyhlášky, ne ze SZ)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15B71F4-BEA0-893E-6FB1-859E8A2F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Doplnění odůvodnění (§ 53 odst. 5 SZ)</a:t>
            </a:r>
          </a:p>
        </p:txBody>
      </p:sp>
    </p:spTree>
    <p:extLst>
      <p:ext uri="{BB962C8B-B14F-4D97-AF65-F5344CB8AC3E}">
        <p14:creationId xmlns:p14="http://schemas.microsoft.com/office/powerpoint/2010/main" val="16957378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6D2BFCB-040B-368A-6E15-8BADDB62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Dojde-li pořizovatel v průběhu řízení k závěru, že je </a:t>
            </a:r>
            <a:r>
              <a:rPr lang="cs-CZ" b="1" dirty="0">
                <a:solidFill>
                  <a:schemeClr val="accent2"/>
                </a:solidFill>
              </a:rPr>
              <a:t>návrh územního plánu v rozporu se zákonem nebo s požadavky uvedenými v § 53 odst. 4 </a:t>
            </a:r>
            <a:r>
              <a:rPr lang="cs-CZ" dirty="0"/>
              <a:t>(soulad s PÚR, ÚPD vydanou krajem, cíli a úkoly územního plánování, požadavky SZ, prováděcích předpisů, zvláštních právních předpisů), </a:t>
            </a:r>
            <a:r>
              <a:rPr lang="cs-CZ" b="1" dirty="0">
                <a:solidFill>
                  <a:schemeClr val="accent2"/>
                </a:solidFill>
              </a:rPr>
              <a:t>předloží návrh na jeho zamítnutí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049F29E-63FC-5C47-9462-A077D9481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zamítnutí (§ 53 odst. 6 SZ)</a:t>
            </a:r>
          </a:p>
        </p:txBody>
      </p:sp>
    </p:spTree>
    <p:extLst>
      <p:ext uri="{BB962C8B-B14F-4D97-AF65-F5344CB8AC3E}">
        <p14:creationId xmlns:p14="http://schemas.microsoft.com/office/powerpoint/2010/main" val="249916366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25968111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EE1064F-DABD-17DD-F9A8-5E714D40F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Pořizovatel předkládá </a:t>
            </a:r>
            <a:r>
              <a:rPr lang="cs-CZ" b="1" dirty="0">
                <a:solidFill>
                  <a:schemeClr val="accent2"/>
                </a:solidFill>
              </a:rPr>
              <a:t>zastupitelstvu příslušné obce </a:t>
            </a:r>
            <a:r>
              <a:rPr lang="cs-CZ" dirty="0"/>
              <a:t>návrh na vydání ÚP s jeho odůvodněním.</a:t>
            </a:r>
          </a:p>
          <a:p>
            <a:r>
              <a:rPr lang="cs-CZ" b="1" dirty="0">
                <a:solidFill>
                  <a:schemeClr val="accent2"/>
                </a:solidFill>
              </a:rPr>
              <a:t>Zastupitelstvo obce vydává ÚP v samostatné působnosti</a:t>
            </a:r>
            <a:r>
              <a:rPr lang="cs-CZ" dirty="0"/>
              <a:t>.</a:t>
            </a:r>
          </a:p>
          <a:p>
            <a:r>
              <a:rPr lang="cs-CZ" dirty="0"/>
              <a:t>Zastupitelstvo obce </a:t>
            </a:r>
            <a:r>
              <a:rPr lang="cs-CZ" b="1" dirty="0">
                <a:solidFill>
                  <a:schemeClr val="accent2"/>
                </a:solidFill>
              </a:rPr>
              <a:t>vydá ÚP po ověření</a:t>
            </a:r>
            <a:r>
              <a:rPr lang="cs-CZ" dirty="0"/>
              <a:t>, že není v rozporu s PÚR, s ÚPD vydanou krajem nebo výsledkem řešení rozporů a se stanovisky dotčených orgánů nebo stanoviskem krajského úřadu (orgánu územního plánování).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5AA32B2-038A-99E9-BEF7-D3ADE6601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Příslušnost k vydání ÚP</a:t>
            </a:r>
          </a:p>
        </p:txBody>
      </p:sp>
    </p:spTree>
    <p:extLst>
      <p:ext uri="{BB962C8B-B14F-4D97-AF65-F5344CB8AC3E}">
        <p14:creationId xmlns:p14="http://schemas.microsoft.com/office/powerpoint/2010/main" val="226612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BF98CCD-FC92-44FF-86AE-81662C6B8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Autorizovaný architekt: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osvědčení zvláštní odborné způsobilosti („ZOZ“) na základě zkoušky podle zákona o úřednících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autorizace </a:t>
            </a:r>
          </a:p>
          <a:p>
            <a:r>
              <a:rPr lang="cs-CZ" dirty="0"/>
              <a:t>Ostatní osoby: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osvědčení ZOZ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VŠ vzdělání uznané pro autorizaci v oboru ÚP a 18 měsíců praxe při výkonu ÚPČ ve veřejné správě („odpovídající praxe“)</a:t>
            </a:r>
          </a:p>
          <a:p>
            <a:pPr marL="800100" lvl="1" indent="-3429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VŠ vzdělání příbuzné nebo se stavebním zaměřením a 3 roky odpovídající praxe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FF3675-E883-4D1D-BC87-7CEDC6AF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Kvalifikační požadavky</a:t>
            </a:r>
          </a:p>
        </p:txBody>
      </p:sp>
    </p:spTree>
    <p:extLst>
      <p:ext uri="{BB962C8B-B14F-4D97-AF65-F5344CB8AC3E}">
        <p14:creationId xmlns:p14="http://schemas.microsoft.com/office/powerpoint/2010/main" val="1710232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E9CD042-3520-14CD-4075-DC53DBECD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Zastupitelstvo územní plán může: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vydat</a:t>
            </a:r>
            <a:r>
              <a:rPr lang="cs-CZ" dirty="0">
                <a:latin typeface="+mn-lt"/>
              </a:rPr>
              <a:t>,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vrátit předložený návrh pořizovateli s pokyny </a:t>
            </a:r>
            <a:r>
              <a:rPr lang="cs-CZ" dirty="0">
                <a:latin typeface="+mn-lt"/>
              </a:rPr>
              <a:t>k úpravě, nesouhlasí-li s předloženým návrhem územního plánu nebo s výsledky jeho projednání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zamítnout.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E27991B-0B5E-7364-514F-C5393E463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zastupitelstva (§ 54 odst. 3 SZ)</a:t>
            </a:r>
          </a:p>
        </p:txBody>
      </p:sp>
    </p:spTree>
    <p:extLst>
      <p:ext uri="{BB962C8B-B14F-4D97-AF65-F5344CB8AC3E}">
        <p14:creationId xmlns:p14="http://schemas.microsoft.com/office/powerpoint/2010/main" val="17077594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BF7A734-AA33-2FFC-F86E-76D274DEE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>
                <a:solidFill>
                  <a:schemeClr val="accent1"/>
                </a:solidFill>
              </a:rPr>
              <a:t>43 A 34/2018-97 (KS Praha)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Zamítne-li zastupitelstvo obce návrh územního plánu </a:t>
            </a:r>
            <a:r>
              <a:rPr lang="cs-CZ" dirty="0"/>
              <a:t>(změny územního plánu) ve smyslu § 54 odst. 3 stavebního zákona ..., </a:t>
            </a:r>
            <a:r>
              <a:rPr lang="cs-CZ" b="1" dirty="0">
                <a:solidFill>
                  <a:schemeClr val="accent2"/>
                </a:solidFill>
              </a:rPr>
              <a:t>je proces přijímání (změny) územního plánu definitivně skončen</a:t>
            </a:r>
            <a:r>
              <a:rPr lang="cs-CZ" dirty="0"/>
              <a:t>. </a:t>
            </a:r>
            <a:r>
              <a:rPr lang="cs-CZ" b="1" dirty="0">
                <a:solidFill>
                  <a:schemeClr val="accent2"/>
                </a:solidFill>
              </a:rPr>
              <a:t>Zastupitelstvo nemůže revokací tohoto usnesení proces přijímání </a:t>
            </a:r>
            <a:r>
              <a:rPr lang="cs-CZ" dirty="0"/>
              <a:t>(změny) územního plánu </a:t>
            </a:r>
            <a:r>
              <a:rPr lang="cs-CZ" b="1" dirty="0">
                <a:solidFill>
                  <a:schemeClr val="accent2"/>
                </a:solidFill>
              </a:rPr>
              <a:t>obnovit a navázat na něj </a:t>
            </a:r>
            <a:r>
              <a:rPr lang="cs-CZ" dirty="0"/>
              <a:t>dalšími stavebním zákonem předvídanými kroky (např. územní plán vydat nebo jej vrátit pořizovateli s pokyny k úpravě).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1E04E14-E2EA-E52D-69AF-FB4086CAD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40497880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5F15131-80E5-4EF3-4123-FC1342591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cs-CZ" dirty="0"/>
              <a:t>Část územního plánu, která v území </a:t>
            </a:r>
            <a:r>
              <a:rPr lang="cs-CZ" b="1" dirty="0">
                <a:solidFill>
                  <a:schemeClr val="accent2"/>
                </a:solidFill>
              </a:rPr>
              <a:t>znemožňuje realizaci záměru obsaženého v politice územního rozvoje nebo zásadách územního rozvoje </a:t>
            </a:r>
            <a:r>
              <a:rPr lang="cs-CZ" dirty="0"/>
              <a:t>se při rozhodování nepoužije.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cs-CZ" dirty="0"/>
              <a:t>Obec je povinna </a:t>
            </a:r>
            <a:r>
              <a:rPr lang="cs-CZ" b="1" dirty="0">
                <a:solidFill>
                  <a:schemeClr val="accent2"/>
                </a:solidFill>
              </a:rPr>
              <a:t>bez zbytečného odkladu uvést do souladu územní plán s územně plánovací dokumentací vydanou krajem </a:t>
            </a:r>
            <a:r>
              <a:rPr lang="cs-CZ" dirty="0"/>
              <a:t>a schválenou politikou územního rozvoje. Do té doby nelze rozhodovat podle částí územního plánu, které jsou v rozporu s územně plánovací dokumentací vydanou krajem nebo s politikou územního rozvoje.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FF14CE9-3D25-D600-F45D-81B23FE81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Nepřihlížení k částem ÚP (§ 54 odst. 5 a 6)</a:t>
            </a:r>
          </a:p>
        </p:txBody>
      </p:sp>
    </p:spTree>
    <p:extLst>
      <p:ext uri="{BB962C8B-B14F-4D97-AF65-F5344CB8AC3E}">
        <p14:creationId xmlns:p14="http://schemas.microsoft.com/office/powerpoint/2010/main" val="16345305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8B6094F-319E-5C3D-A60A-821037E4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ÚP vydaný formou opatření obecné povahy včetně odůvodnění </a:t>
            </a:r>
            <a:r>
              <a:rPr lang="cs-CZ" b="1" dirty="0">
                <a:solidFill>
                  <a:schemeClr val="accent2"/>
                </a:solidFill>
              </a:rPr>
              <a:t>oznámí správní orgán veřejnou vyhláškou</a:t>
            </a:r>
            <a:r>
              <a:rPr lang="cs-CZ" dirty="0"/>
              <a:t>.</a:t>
            </a:r>
          </a:p>
          <a:p>
            <a:r>
              <a:rPr lang="cs-CZ" dirty="0"/>
              <a:t>Pokud není možné ÚP vzhledem k jeho rozsahu zveřejnit na úřední desce v úplném znění, musí být uvedeno, o jaké OOP jde, čích zájmů se přímo dotýká a kde se s ním lze seznámit.</a:t>
            </a:r>
          </a:p>
          <a:p>
            <a:r>
              <a:rPr lang="cs-CZ" dirty="0"/>
              <a:t>Vzhledem k tomu, že </a:t>
            </a:r>
            <a:r>
              <a:rPr lang="cs-CZ" b="1" dirty="0">
                <a:solidFill>
                  <a:schemeClr val="accent2"/>
                </a:solidFill>
              </a:rPr>
              <a:t>ÚP vydalo zastupitelstvo obce, zveřejňuje se ÚP na úřední desce obce, pro kterou byl ÚP vydán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CFE23E9-9985-4424-7AFE-EE01CE6EB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ÚP (§ 172 a 173 SŘ)</a:t>
            </a:r>
          </a:p>
        </p:txBody>
      </p:sp>
    </p:spTree>
    <p:extLst>
      <p:ext uri="{BB962C8B-B14F-4D97-AF65-F5344CB8AC3E}">
        <p14:creationId xmlns:p14="http://schemas.microsoft.com/office/powerpoint/2010/main" val="42865857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29164-FAD9-1C17-8EF6-9B0061795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 včetně odůvodnění </a:t>
            </a:r>
            <a:r>
              <a:rPr lang="cs-CZ" b="1" dirty="0">
                <a:solidFill>
                  <a:schemeClr val="accent2"/>
                </a:solidFill>
              </a:rPr>
              <a:t>musí být zveřejněn způsobem umožňujícím dálkový přístup </a:t>
            </a:r>
            <a:r>
              <a:rPr lang="cs-CZ" dirty="0"/>
              <a:t>(doklad do spisu!). </a:t>
            </a:r>
          </a:p>
          <a:p>
            <a:r>
              <a:rPr lang="cs-CZ" b="1" dirty="0">
                <a:solidFill>
                  <a:schemeClr val="accent2"/>
                </a:solidFill>
              </a:rPr>
              <a:t>ÚP vydaný formou OOP nabývá účinnosti 15. dnem po dni vyvěšení </a:t>
            </a:r>
            <a:r>
              <a:rPr lang="cs-CZ" dirty="0"/>
              <a:t>veřejné vyhlášky na úřední desce obce, pro kterou byl vydán.</a:t>
            </a:r>
          </a:p>
          <a:p>
            <a:r>
              <a:rPr lang="cs-CZ" dirty="0"/>
              <a:t>Do územního plánu a jeho odůvodnění vydaného formou OOP může nahlédnout každý u obce, která ÚP vydala.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F5EFC85-5F87-67AC-107D-E4661E6A7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Účinnost ÚP (§ 172 a 173 SŘ)</a:t>
            </a:r>
          </a:p>
        </p:txBody>
      </p:sp>
    </p:spTree>
    <p:extLst>
      <p:ext uri="{BB962C8B-B14F-4D97-AF65-F5344CB8AC3E}">
        <p14:creationId xmlns:p14="http://schemas.microsoft.com/office/powerpoint/2010/main" val="118959125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66C8C7A-8B2B-EA58-A4A6-874C156B2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2 As 320/2019-66 (NSS)</a:t>
            </a:r>
          </a:p>
          <a:p>
            <a:r>
              <a:rPr lang="cs-CZ" dirty="0"/>
              <a:t>Je zcela klíčové, aby byl </a:t>
            </a:r>
            <a:r>
              <a:rPr lang="cs-CZ" b="1" dirty="0">
                <a:solidFill>
                  <a:schemeClr val="accent2"/>
                </a:solidFill>
              </a:rPr>
              <a:t>ÚP doručen na úřední desce toho orgánu, který je příslušný k jeho vydání</a:t>
            </a:r>
            <a:r>
              <a:rPr lang="cs-CZ" dirty="0"/>
              <a:t>.</a:t>
            </a:r>
          </a:p>
          <a:p>
            <a:r>
              <a:rPr lang="cs-CZ" dirty="0"/>
              <a:t>Zveřejnění na </a:t>
            </a:r>
            <a:r>
              <a:rPr lang="cs-CZ" b="1" dirty="0">
                <a:solidFill>
                  <a:schemeClr val="accent2"/>
                </a:solidFill>
              </a:rPr>
              <a:t>úřední desce pořizovatele není podstatné</a:t>
            </a:r>
            <a:r>
              <a:rPr lang="cs-CZ" dirty="0"/>
              <a:t>.</a:t>
            </a:r>
          </a:p>
          <a:p>
            <a:r>
              <a:rPr lang="cs-CZ" dirty="0"/>
              <a:t>Není-li výše uvedené dodrženo (musí být ve spise dohledatelné), </a:t>
            </a:r>
            <a:r>
              <a:rPr lang="cs-CZ" b="1" dirty="0">
                <a:solidFill>
                  <a:schemeClr val="accent2"/>
                </a:solidFill>
              </a:rPr>
              <a:t>nenabyl ÚP nikdy účinnosti</a:t>
            </a:r>
            <a:r>
              <a:rPr lang="cs-CZ" dirty="0"/>
              <a:t>!!!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6613D04-BA5F-D90B-EE9A-063EDD0E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135453191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C792222-D82E-B026-4EA4-EE33E7B42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plán včetně jeho grafické části se </a:t>
            </a:r>
            <a:r>
              <a:rPr lang="cs-CZ" b="1" dirty="0">
                <a:solidFill>
                  <a:schemeClr val="accent2"/>
                </a:solidFill>
              </a:rPr>
              <a:t>opatří záznamem o účinnosti</a:t>
            </a:r>
            <a:r>
              <a:rPr lang="cs-CZ" dirty="0"/>
              <a:t>, který obsahuje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označení orgánu, který ÚP vydal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datum účinnosti ÚP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>
                <a:latin typeface="+mn-lt"/>
              </a:rPr>
              <a:t>jméno a příjmení, funkci a podpis oprávněné úřední osoby pořizovatele, otisk úředního razítka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43130A6-2801-9E06-1706-AEB4C3CF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účinnosti (§ 14 odst. 1 V500)</a:t>
            </a:r>
          </a:p>
        </p:txBody>
      </p:sp>
    </p:spTree>
    <p:extLst>
      <p:ext uri="{BB962C8B-B14F-4D97-AF65-F5344CB8AC3E}">
        <p14:creationId xmlns:p14="http://schemas.microsoft.com/office/powerpoint/2010/main" val="10588532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4E4AF58-BE64-618A-C410-A5792FD2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plán a jeho změny, včetně dokladů o jeho pořizování, </a:t>
            </a:r>
            <a:r>
              <a:rPr lang="cs-CZ" b="1" dirty="0">
                <a:solidFill>
                  <a:schemeClr val="accent2"/>
                </a:solidFill>
              </a:rPr>
              <a:t>ukládá pořizovatel u obce, pro kterou byl pořízen</a:t>
            </a:r>
          </a:p>
          <a:p>
            <a:r>
              <a:rPr lang="cs-CZ" dirty="0"/>
              <a:t>Pořizovatel </a:t>
            </a:r>
            <a:r>
              <a:rPr lang="cs-CZ" b="1" dirty="0">
                <a:solidFill>
                  <a:schemeClr val="accent2"/>
                </a:solidFill>
              </a:rPr>
              <a:t>poskytne územní plán </a:t>
            </a:r>
            <a:r>
              <a:rPr lang="cs-CZ" dirty="0"/>
              <a:t>(i jeho úplné znění po vydání změny) opatřený záznamem o účinnosti </a:t>
            </a:r>
            <a:r>
              <a:rPr lang="cs-CZ" b="1" dirty="0">
                <a:solidFill>
                  <a:schemeClr val="accent2"/>
                </a:solidFill>
              </a:rPr>
              <a:t>stavebnímu úřadu, úřadu územního plánování a krajskému úřadu</a:t>
            </a:r>
            <a:r>
              <a:rPr lang="cs-CZ" dirty="0"/>
              <a:t> (jemu se uvedená dokumentace poskytuje </a:t>
            </a:r>
            <a:r>
              <a:rPr lang="cs-CZ" b="1" u="sng" dirty="0">
                <a:solidFill>
                  <a:schemeClr val="accent2"/>
                </a:solidFill>
              </a:rPr>
              <a:t>rovněž v elektronické verzi ve strojově čitelném formátu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D82245E-E682-1202-2BBA-2D13EF7B6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Ukládání a poskytování ÚP (§ 165 odst. 1 SZ)</a:t>
            </a:r>
          </a:p>
        </p:txBody>
      </p:sp>
    </p:spTree>
    <p:extLst>
      <p:ext uri="{BB962C8B-B14F-4D97-AF65-F5344CB8AC3E}">
        <p14:creationId xmlns:p14="http://schemas.microsoft.com/office/powerpoint/2010/main" val="395911284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9E1B9FA-C868-BCEB-AE56-C41A678B2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3 As 355/2019-46 (NSS)</a:t>
            </a:r>
          </a:p>
          <a:p>
            <a:r>
              <a:rPr lang="cs-CZ" dirty="0"/>
              <a:t>Dosavadní závěry, že při pořizování OOP se nevede spis podle § 17 SŘ byly mylné.</a:t>
            </a:r>
          </a:p>
          <a:p>
            <a:r>
              <a:rPr lang="cs-CZ" b="1" dirty="0">
                <a:solidFill>
                  <a:schemeClr val="accent2"/>
                </a:solidFill>
              </a:rPr>
              <a:t>Spis se vede za přiměřeného použití zmíněné § 17 SŘ.</a:t>
            </a:r>
          </a:p>
          <a:p>
            <a:r>
              <a:rPr lang="cs-CZ" dirty="0"/>
              <a:t>Viz metodika MMR.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D3B8A35-BAD5-FEAB-457E-E6982C5B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judikatury</a:t>
            </a:r>
          </a:p>
        </p:txBody>
      </p:sp>
    </p:spTree>
    <p:extLst>
      <p:ext uri="{BB962C8B-B14F-4D97-AF65-F5344CB8AC3E}">
        <p14:creationId xmlns:p14="http://schemas.microsoft.com/office/powerpoint/2010/main" val="4446849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2F0F0A6-58CC-47EF-BF2E-B1572704C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Pořizovatel </a:t>
            </a:r>
            <a:r>
              <a:rPr lang="cs-CZ" b="1" dirty="0">
                <a:solidFill>
                  <a:schemeClr val="accent2"/>
                </a:solidFill>
              </a:rPr>
              <a:t>zajistí zveřejní způsobem umožňujícím dálkový přístup</a:t>
            </a:r>
            <a:r>
              <a:rPr lang="cs-CZ" dirty="0"/>
              <a:t> územní plán, jeho změny a jeho úplné znění po vydání změny, a </a:t>
            </a:r>
            <a:r>
              <a:rPr lang="cs-CZ" b="1" dirty="0">
                <a:solidFill>
                  <a:schemeClr val="accent2"/>
                </a:solidFill>
              </a:rPr>
              <a:t>údaje o místech, kde je možné do něj a do jeho dokladové části nahlížet</a:t>
            </a:r>
            <a:r>
              <a:rPr lang="cs-CZ" dirty="0"/>
              <a:t>;</a:t>
            </a:r>
          </a:p>
          <a:p>
            <a:r>
              <a:rPr lang="cs-CZ" dirty="0"/>
              <a:t>Toto </a:t>
            </a:r>
            <a:r>
              <a:rPr lang="cs-CZ" b="1" dirty="0">
                <a:solidFill>
                  <a:schemeClr val="accent2"/>
                </a:solidFill>
              </a:rPr>
              <a:t>oznámí dotčeným orgánům jednotlivě </a:t>
            </a:r>
            <a:r>
              <a:rPr lang="cs-CZ" dirty="0"/>
              <a:t>(s výjimkou orgánů, kterým ÚP poskytl)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177AF0F-9B7C-5DD7-8D2E-DF4779D0B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Zveřejnění ÚP (§ 165 odst. 3 SZ)</a:t>
            </a:r>
          </a:p>
        </p:txBody>
      </p:sp>
    </p:spTree>
    <p:extLst>
      <p:ext uri="{BB962C8B-B14F-4D97-AF65-F5344CB8AC3E}">
        <p14:creationId xmlns:p14="http://schemas.microsoft.com/office/powerpoint/2010/main" val="8997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4912E7E-F4F1-49CF-A1CA-ACF10C4F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Samospráva (</a:t>
            </a:r>
            <a:r>
              <a:rPr lang="cs-CZ" b="1" dirty="0">
                <a:solidFill>
                  <a:schemeClr val="accent2"/>
                </a:solidFill>
              </a:rPr>
              <a:t>zastupitelstvo obce</a:t>
            </a:r>
            <a:r>
              <a:rPr lang="cs-CZ" dirty="0"/>
              <a:t>):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rozhoduje o pořízení územního plánu nebo jeho změny,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schvaluje zadání územního plánu,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vybírá nejvhodnější variantu, je-li návrh variantní,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vydává územní plán,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projednává zprávu o uplatňování územního plánu.</a:t>
            </a:r>
          </a:p>
          <a:p>
            <a:r>
              <a:rPr lang="cs-CZ" dirty="0"/>
              <a:t>Obecně platí, že </a:t>
            </a:r>
            <a:r>
              <a:rPr lang="cs-CZ" b="1" dirty="0">
                <a:solidFill>
                  <a:schemeClr val="accent2"/>
                </a:solidFill>
              </a:rPr>
              <a:t>věcné řešení je věcí samosprávy</a:t>
            </a:r>
            <a:r>
              <a:rPr lang="cs-CZ" dirty="0"/>
              <a:t>, není-li v rozporu s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právními předpisy a stanovisky dotčených orgánů, příp. výsledkem řešení rozporů,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‒"/>
            </a:pPr>
            <a:r>
              <a:rPr lang="cs-CZ" dirty="0">
                <a:latin typeface="+mn-lt"/>
              </a:rPr>
              <a:t>politikou územního rozvoje a nadřazenou územně plánovací dokumentací,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C15BA6-0DB9-438C-A263-3AC71450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samosprávy</a:t>
            </a:r>
          </a:p>
        </p:txBody>
      </p:sp>
    </p:spTree>
    <p:extLst>
      <p:ext uri="{BB962C8B-B14F-4D97-AF65-F5344CB8AC3E}">
        <p14:creationId xmlns:p14="http://schemas.microsoft.com/office/powerpoint/2010/main" val="165767298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3B91BD7-2790-01CD-FB58-F52C92E83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Evidenci vede na základě zmocnění od MMR Ústav územního rozvoje Brno a zveřejňuje ji na www.uur.cz</a:t>
            </a:r>
          </a:p>
          <a:p>
            <a:r>
              <a:rPr lang="cs-CZ" b="1" dirty="0">
                <a:solidFill>
                  <a:schemeClr val="accent2"/>
                </a:solidFill>
              </a:rPr>
              <a:t>Data do evidence vkládá krajský úřad </a:t>
            </a:r>
            <a:r>
              <a:rPr lang="cs-CZ" dirty="0"/>
              <a:t>(ten může pověřit vkládáním úřady územního plánování)</a:t>
            </a:r>
          </a:p>
          <a:p>
            <a:r>
              <a:rPr lang="cs-CZ" b="1" dirty="0">
                <a:solidFill>
                  <a:schemeClr val="accent2"/>
                </a:solidFill>
              </a:rPr>
              <a:t>Návrh na vklad podává krajskému úřadu úřad územního plánování</a:t>
            </a:r>
            <a:r>
              <a:rPr lang="cs-CZ" dirty="0"/>
              <a:t>, není-li pověřen vkládáním dat, a obecní úřad splňující podmínky pro výkon činnosti pořizovatele</a:t>
            </a:r>
          </a:p>
          <a:p>
            <a:r>
              <a:rPr lang="cs-CZ" dirty="0"/>
              <a:t>Podkladem pro evidenci je </a:t>
            </a:r>
            <a:r>
              <a:rPr lang="cs-CZ" b="1" u="sng" dirty="0">
                <a:solidFill>
                  <a:schemeClr val="accent2"/>
                </a:solidFill>
              </a:rPr>
              <a:t>průběžně</a:t>
            </a:r>
            <a:r>
              <a:rPr lang="cs-CZ" dirty="0"/>
              <a:t> vyplňovaný </a:t>
            </a:r>
            <a:r>
              <a:rPr lang="cs-CZ" b="1" dirty="0">
                <a:solidFill>
                  <a:schemeClr val="accent2"/>
                </a:solidFill>
              </a:rPr>
              <a:t>registrační list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458FA3F-BA32-A967-5671-C5B8A9C9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ÚPČ (§ 162 SZ + vyhláška 500)</a:t>
            </a:r>
          </a:p>
        </p:txBody>
      </p:sp>
    </p:spTree>
    <p:extLst>
      <p:ext uri="{BB962C8B-B14F-4D97-AF65-F5344CB8AC3E}">
        <p14:creationId xmlns:p14="http://schemas.microsoft.com/office/powerpoint/2010/main" val="61929629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A4B50D0-1700-970B-223C-B9B9A3DF1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CF7F7B5-3DC4-BB3C-59E5-40960D779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Registrační lis ÚP/změny ÚP (P16 V500)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978F52-9D08-655C-03A0-7A2944AB2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979" y="0"/>
            <a:ext cx="5112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03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7105D11-6F94-F023-298F-651789D3C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Seznam </a:t>
            </a:r>
            <a:r>
              <a:rPr lang="cs-CZ" b="1" dirty="0">
                <a:solidFill>
                  <a:schemeClr val="accent2"/>
                </a:solidFill>
              </a:rPr>
              <a:t>zastavitelných ploch nad 10 ha</a:t>
            </a:r>
          </a:p>
          <a:p>
            <a:pPr lvl="1"/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5508A5A-12BB-144F-F63A-1331F03D4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registračního listu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4DFB2B-8AD6-6384-2098-AB5FC61E5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04864"/>
            <a:ext cx="8031360" cy="28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8133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2B05293-58B9-C9E7-3098-3EDD8AA3C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Přezkum </a:t>
            </a:r>
            <a:r>
              <a:rPr lang="cs-CZ" altLang="cs-CZ" sz="2800" dirty="0"/>
              <a:t>podle správního řádu nebo soudního řádu správního (</a:t>
            </a:r>
            <a:r>
              <a:rPr lang="cs-CZ" altLang="cs-CZ" sz="2800" dirty="0">
                <a:solidFill>
                  <a:schemeClr val="accent2"/>
                </a:solidFill>
              </a:rPr>
              <a:t>do 1 roku od vydání OOP; pozor na incidenční přezkum</a:t>
            </a:r>
            <a:r>
              <a:rPr lang="cs-CZ" altLang="cs-CZ" sz="28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Změna územního plánu</a:t>
            </a:r>
            <a:endParaRPr lang="cs-CZ" altLang="cs-CZ" sz="2800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/>
              <a:t>Vyhotovení územního plánu zahrnujícího úplné znění po vydání změny </a:t>
            </a:r>
            <a:r>
              <a:rPr lang="cs-CZ" altLang="cs-CZ" sz="2800" i="1" dirty="0"/>
              <a:t>(§ 55 odst. 5)</a:t>
            </a:r>
            <a:endParaRPr lang="cs-CZ" altLang="cs-CZ" sz="2800" dirty="0">
              <a:solidFill>
                <a:srgbClr val="000099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/>
              <a:t>Uvedení do souladu s ÚPD vydanou krajem nebo s PÚR </a:t>
            </a:r>
            <a:r>
              <a:rPr lang="cs-CZ" altLang="cs-CZ" sz="2800" i="1" dirty="0"/>
              <a:t>(§ 54 odst. 5 SZ)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/>
              <a:t>Sledování, zda se nezměnily podmínky .. </a:t>
            </a:r>
            <a:r>
              <a:rPr lang="cs-CZ" altLang="cs-CZ" sz="2800" i="1" dirty="0"/>
              <a:t>(§ 5 odst. 6 SZ)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335BF78-6D57-1061-69EA-FAC3E71F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činnosti...</a:t>
            </a:r>
          </a:p>
        </p:txBody>
      </p:sp>
    </p:spTree>
    <p:extLst>
      <p:ext uri="{BB962C8B-B14F-4D97-AF65-F5344CB8AC3E}">
        <p14:creationId xmlns:p14="http://schemas.microsoft.com/office/powerpoint/2010/main" val="22403369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50000"/>
            </a:schemeClr>
          </a:solidFill>
        </p:spPr>
        <p:txBody>
          <a:bodyPr anchor="ctr"/>
          <a:lstStyle/>
          <a:p>
            <a:pPr algn="ctr"/>
            <a:r>
              <a:rPr lang="cs-CZ" sz="4800" kern="0" spc="30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ÚZEMNÍHO PLÁNU</a:t>
            </a:r>
            <a:endParaRPr lang="cs-CZ" sz="4800" b="0" spc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641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A2047F5-6B7E-C93C-3C70-90F6C04A4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4 let od vydání ÚP „</a:t>
            </a:r>
            <a:r>
              <a:rPr lang="cs-CZ" b="1" dirty="0">
                <a:solidFill>
                  <a:schemeClr val="accent2"/>
                </a:solidFill>
              </a:rPr>
              <a:t>Zpráva o uplatňování územního plánu v uplynulém období</a:t>
            </a:r>
            <a:r>
              <a:rPr lang="cs-CZ" dirty="0"/>
              <a:t>“ a její projednání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Pořizování změny na základě zadání </a:t>
            </a:r>
            <a:r>
              <a:rPr lang="cs-CZ" dirty="0"/>
              <a:t>(§ 55 odst. 2 a 4 SZ)</a:t>
            </a:r>
          </a:p>
          <a:p>
            <a:r>
              <a:rPr lang="cs-CZ" dirty="0"/>
              <a:t>Mimořádný nebo zkrácený postup pořízení změny (§ 55 odst. 3, § 55a až 55b SZ)</a:t>
            </a:r>
          </a:p>
          <a:p>
            <a:r>
              <a:rPr lang="cs-CZ" dirty="0"/>
              <a:t>Uvedení do souladu s ÚPD vydanou krajem nebo s PÚR (§ 54 odst. 5 SZ)</a:t>
            </a:r>
          </a:p>
          <a:p>
            <a:r>
              <a:rPr lang="cs-CZ" dirty="0"/>
              <a:t>Sledování, zda se nezměnily podmínky .. (§ 5 odst. 6 SZ)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95BF1AA-D502-6873-0CCA-4C41F7D1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územního plánu (§ 55 a násl. SZ)</a:t>
            </a:r>
          </a:p>
        </p:txBody>
      </p:sp>
    </p:spTree>
    <p:extLst>
      <p:ext uri="{BB962C8B-B14F-4D97-AF65-F5344CB8AC3E}">
        <p14:creationId xmlns:p14="http://schemas.microsoft.com/office/powerpoint/2010/main" val="39333774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2E4648A-AEA8-B864-0101-9261F5C51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/>
              <a:t>O pořízení změny </a:t>
            </a:r>
            <a:r>
              <a:rPr lang="cs-CZ" altLang="cs-CZ" sz="2800" b="1" dirty="0">
                <a:solidFill>
                  <a:schemeClr val="accent2"/>
                </a:solidFill>
              </a:rPr>
              <a:t>rozhoduje zastupitelstvo obce v samostatné působnosti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„Standardní“ způsob pořízení změny </a:t>
            </a:r>
            <a:r>
              <a:rPr lang="cs-CZ" altLang="cs-CZ" sz="2800" dirty="0"/>
              <a:t>– shodný s postupem pořízení územního plánu (viz)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b="1" dirty="0">
                <a:solidFill>
                  <a:schemeClr val="accent2"/>
                </a:solidFill>
              </a:rPr>
              <a:t>Zkrácený postup pořízení</a:t>
            </a:r>
            <a:endParaRPr lang="cs-CZ" alt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/>
              <a:t>Při pořizování změny vždy platí: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+mn-lt"/>
              </a:rPr>
              <a:t>Změna se zpracovává, projednává a vydává </a:t>
            </a:r>
            <a:r>
              <a:rPr lang="cs-CZ" altLang="cs-CZ" sz="2400" b="1" dirty="0">
                <a:solidFill>
                  <a:schemeClr val="accent2"/>
                </a:solidFill>
                <a:latin typeface="+mn-lt"/>
              </a:rPr>
              <a:t>v rozsahu měněných částí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+mn-lt"/>
              </a:rPr>
              <a:t>Podmínka nabytí účinnosti změny územního plánu je </a:t>
            </a:r>
            <a:r>
              <a:rPr lang="cs-CZ" altLang="cs-CZ" sz="2400" b="1" dirty="0">
                <a:solidFill>
                  <a:schemeClr val="accent2"/>
                </a:solidFill>
                <a:latin typeface="+mn-lt"/>
              </a:rPr>
              <a:t>vyhotovení územního plánu zahrnujícího úplné znění </a:t>
            </a:r>
            <a:r>
              <a:rPr lang="cs-CZ" altLang="cs-CZ" sz="2400" dirty="0">
                <a:latin typeface="+mn-lt"/>
              </a:rPr>
              <a:t>po vydání změny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+mn-lt"/>
              </a:rPr>
              <a:t>Další zastavitelné plochy lze změnou vymezit jen na základě prokázání potřeby jejich vymezení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459EE50-C500-605F-069E-D6CE006F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změny územního plánu</a:t>
            </a:r>
          </a:p>
        </p:txBody>
      </p:sp>
    </p:spTree>
    <p:extLst>
      <p:ext uri="{BB962C8B-B14F-4D97-AF65-F5344CB8AC3E}">
        <p14:creationId xmlns:p14="http://schemas.microsoft.com/office/powerpoint/2010/main" val="69814025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ZPRÁVA O UPLATŇOVÁNÍ</a:t>
            </a:r>
            <a:endParaRPr lang="cs-CZ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599267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85AF083-75DD-789B-D88D-1F2CC4D0D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Pořizovatel je povinen do 4 let od vydání ÚP vyhodnotit jeho uplatňování.</a:t>
            </a:r>
          </a:p>
          <a:p>
            <a:r>
              <a:rPr lang="cs-CZ" dirty="0"/>
              <a:t>Za tímto účelem zpracuje zprávu o uplatňování (obsah je ve vyhlášce č. 500/2006 Sb.).</a:t>
            </a:r>
          </a:p>
          <a:p>
            <a:r>
              <a:rPr lang="cs-CZ" dirty="0"/>
              <a:t>Pokud byla překročena lhůta 4 let, nelze pořídit změnu na žádost.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96E5A61-583F-1C8B-8E0B-88BD4F63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uplatňování</a:t>
            </a:r>
          </a:p>
        </p:txBody>
      </p:sp>
    </p:spTree>
    <p:extLst>
      <p:ext uri="{BB962C8B-B14F-4D97-AF65-F5344CB8AC3E}">
        <p14:creationId xmlns:p14="http://schemas.microsoft.com/office/powerpoint/2010/main" val="17014174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1766155-40F4-1F33-B081-9548DE80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589240"/>
          </a:xfrm>
        </p:spPr>
        <p:txBody>
          <a:bodyPr>
            <a:normAutofit/>
          </a:bodyPr>
          <a:lstStyle/>
          <a:p>
            <a:r>
              <a:rPr lang="cs-CZ" dirty="0"/>
              <a:t>Zpráva o uplatňování ÚP obsahuje: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vyhodnocení uplatňování územního plánu </a:t>
            </a:r>
            <a:r>
              <a:rPr lang="cs-CZ" dirty="0">
                <a:latin typeface="+mn-lt"/>
              </a:rPr>
              <a:t>včetně vyhodnocení změn podmínek, na základě kterých byl územní plán vydán, a vyhodnocení případných nepředpokládaných negativních dopadů na udržitelný rozvoj území,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problémy k řešení </a:t>
            </a:r>
            <a:r>
              <a:rPr lang="cs-CZ" dirty="0">
                <a:latin typeface="+mn-lt"/>
              </a:rPr>
              <a:t>v územním plánu vyplývající z územně analytických podkladů,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vyhodnocení souladu územního plánu </a:t>
            </a:r>
            <a:r>
              <a:rPr lang="cs-CZ" dirty="0">
                <a:latin typeface="+mn-lt"/>
              </a:rPr>
              <a:t>s politikou územního rozvoje a územně plánovací dokumentací vydanou krajem,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vyhodnocení potřeby vymezení nových zastavitelných ploch</a:t>
            </a:r>
            <a:r>
              <a:rPr lang="cs-CZ" dirty="0">
                <a:latin typeface="+mn-lt"/>
              </a:rPr>
              <a:t> podle § 55 odst. 4 stavebního zákona,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pokyny pro zpracování návrhu změny </a:t>
            </a:r>
            <a:r>
              <a:rPr lang="cs-CZ" dirty="0">
                <a:latin typeface="+mn-lt"/>
              </a:rPr>
              <a:t>územního plánu, v rozsahu zadání změny – </a:t>
            </a:r>
            <a:r>
              <a:rPr lang="cs-CZ" u="sng" dirty="0">
                <a:latin typeface="+mn-lt"/>
              </a:rPr>
              <a:t>POZOR I NOVÉHO ÚP</a:t>
            </a:r>
            <a:r>
              <a:rPr lang="cs-CZ" dirty="0">
                <a:latin typeface="+mn-lt"/>
              </a:rPr>
              <a:t>,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BF6B3E7-5830-7196-E0D1-A218D5BCA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zprávy o uplatňování (§ 15 V500)</a:t>
            </a:r>
          </a:p>
        </p:txBody>
      </p:sp>
    </p:spTree>
    <p:extLst>
      <p:ext uri="{BB962C8B-B14F-4D97-AF65-F5344CB8AC3E}">
        <p14:creationId xmlns:p14="http://schemas.microsoft.com/office/powerpoint/2010/main" val="239586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64872E7-5E91-43C7-AC8F-5C9BCA772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Přednostně se vždy </a:t>
            </a:r>
            <a:r>
              <a:rPr lang="cs-CZ" b="1" dirty="0">
                <a:solidFill>
                  <a:schemeClr val="accent2"/>
                </a:solidFill>
              </a:rPr>
              <a:t>používají pojmy uvedené v právních předpisech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(ve významu, ve kterém jsou v právním předpise definovány).</a:t>
            </a:r>
          </a:p>
          <a:p>
            <a:r>
              <a:rPr lang="cs-CZ" dirty="0"/>
              <a:t>Pojmy, které nepoužívají právní předpisy </a:t>
            </a:r>
            <a:r>
              <a:rPr lang="cs-CZ" b="1" dirty="0">
                <a:solidFill>
                  <a:schemeClr val="accent2"/>
                </a:solidFill>
              </a:rPr>
              <a:t>lze pro potřeby ÚP definovat</a:t>
            </a:r>
            <a:r>
              <a:rPr lang="cs-CZ" dirty="0"/>
              <a:t>; definice je pak součástí závazné části ÚP.</a:t>
            </a:r>
          </a:p>
          <a:p>
            <a:r>
              <a:rPr lang="cs-CZ" dirty="0"/>
              <a:t>Definice uvedené v právních předpisech nelze územním plánem definovat jinak.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BCEC6D1-3F63-4BD1-90E4-7F9281B6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Používání pojmů</a:t>
            </a:r>
          </a:p>
        </p:txBody>
      </p:sp>
    </p:spTree>
    <p:extLst>
      <p:ext uri="{BB962C8B-B14F-4D97-AF65-F5344CB8AC3E}">
        <p14:creationId xmlns:p14="http://schemas.microsoft.com/office/powerpoint/2010/main" val="48619411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4A24A6C-4CE4-00B0-0857-B599D956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Zpráva o uplatňování ÚP obsahuje:</a:t>
            </a:r>
          </a:p>
          <a:p>
            <a:pPr marL="914400" lvl="1" indent="-457200">
              <a:buFont typeface="+mj-lt"/>
              <a:buAutoNum type="alphaLcParenR" startAt="6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požadavky a podmínky pro vyhodnocení vlivů </a:t>
            </a:r>
            <a:r>
              <a:rPr lang="cs-CZ" dirty="0">
                <a:latin typeface="+mn-lt"/>
              </a:rPr>
              <a:t>návrhu změny územního plánu na udržitelný rozvoj území (§ 19 odst. 2 stavebního zákona), pokud je požadováno vyhodnocení vlivů na životní prostředí nebo nelze vyloučit významný negativní vliv na evropsky významnou lokalitu nebo ptačí oblast,</a:t>
            </a:r>
          </a:p>
          <a:p>
            <a:pPr marL="914400" lvl="1" indent="-457200">
              <a:buFont typeface="+mj-lt"/>
              <a:buAutoNum type="alphaLcParenR" startAt="6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požadavky na zpracování variant </a:t>
            </a:r>
            <a:r>
              <a:rPr lang="cs-CZ" dirty="0">
                <a:latin typeface="+mn-lt"/>
              </a:rPr>
              <a:t>řešení návrhu změny územního plánu, je-li zpracování variant vyžadováno,</a:t>
            </a:r>
          </a:p>
          <a:p>
            <a:pPr marL="914400" lvl="1" indent="-457200">
              <a:buFont typeface="+mj-lt"/>
              <a:buAutoNum type="alphaLcParenR" startAt="6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návrh na pořízení nového územního plánu</a:t>
            </a:r>
            <a:r>
              <a:rPr lang="cs-CZ" dirty="0">
                <a:latin typeface="+mn-lt"/>
              </a:rPr>
              <a:t>, pokud ze skutečností uvedených pod písmeny a) až d) vyplyne potřeba změny, která podstatně ovlivňuje koncepci územního plánu,</a:t>
            </a:r>
          </a:p>
          <a:p>
            <a:pPr marL="914400" lvl="1" indent="-457200">
              <a:buFont typeface="+mj-lt"/>
              <a:buAutoNum type="alphaLcParenR" startAt="6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požadavky na eliminaci, minimalizaci nebo kompenzaci negativních dopadů </a:t>
            </a:r>
            <a:r>
              <a:rPr lang="cs-CZ" dirty="0">
                <a:latin typeface="+mn-lt"/>
              </a:rPr>
              <a:t>na udržitelný rozvoj území, pokud byly ve vyhodnocení uplatňování územního plánu zjištěny,</a:t>
            </a:r>
          </a:p>
          <a:p>
            <a:pPr marL="914400" lvl="1" indent="-457200">
              <a:buFont typeface="+mj-lt"/>
              <a:buAutoNum type="alphaLcParenR" startAt="6"/>
            </a:pPr>
            <a:r>
              <a:rPr lang="cs-CZ" b="1" dirty="0">
                <a:solidFill>
                  <a:schemeClr val="accent2"/>
                </a:solidFill>
                <a:latin typeface="+mn-lt"/>
              </a:rPr>
              <a:t>návrhy na aktualizaci zásad územního rozvoje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C06A3FE-E9D0-8B4E-F387-2A2EAB71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zprávy o uplatňování (§ 15 V500)</a:t>
            </a:r>
          </a:p>
        </p:txBody>
      </p:sp>
    </p:spTree>
    <p:extLst>
      <p:ext uri="{BB962C8B-B14F-4D97-AF65-F5344CB8AC3E}">
        <p14:creationId xmlns:p14="http://schemas.microsoft.com/office/powerpoint/2010/main" val="383901251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33E96C8-CE3F-9D3F-209B-FA9A303B0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Zprávu o uplatňování projedná pořizovatel </a:t>
            </a:r>
            <a:r>
              <a:rPr lang="cs-CZ" b="1" dirty="0">
                <a:solidFill>
                  <a:schemeClr val="accent2"/>
                </a:solidFill>
              </a:rPr>
              <a:t>přiměřeně</a:t>
            </a:r>
            <a:r>
              <a:rPr lang="cs-CZ" dirty="0"/>
              <a:t> podle § 47 odst. 1 až 4 </a:t>
            </a:r>
          </a:p>
          <a:p>
            <a:r>
              <a:rPr lang="cs-CZ" dirty="0"/>
              <a:t>Na její schválení se použije </a:t>
            </a:r>
            <a:r>
              <a:rPr lang="cs-CZ" b="1" dirty="0">
                <a:solidFill>
                  <a:schemeClr val="accent2"/>
                </a:solidFill>
              </a:rPr>
              <a:t>obdobně</a:t>
            </a:r>
            <a:r>
              <a:rPr lang="cs-CZ" dirty="0"/>
              <a:t> § 47 odst. 5</a:t>
            </a:r>
          </a:p>
          <a:p>
            <a:r>
              <a:rPr lang="cs-CZ" dirty="0"/>
              <a:t>Na základě požadavku uvedeného ve zprávě </a:t>
            </a:r>
            <a:r>
              <a:rPr lang="cs-CZ" b="1" dirty="0">
                <a:solidFill>
                  <a:schemeClr val="accent2"/>
                </a:solidFill>
              </a:rPr>
              <a:t>může být zpracován nový návrh územního plánu nebo návrh změny územního plánu</a:t>
            </a:r>
            <a:r>
              <a:rPr lang="cs-CZ" dirty="0"/>
              <a:t>. V takovém případě se dále postupuje podle ustanovení § 50 až 54 obdobně.</a:t>
            </a:r>
          </a:p>
          <a:p>
            <a:r>
              <a:rPr lang="cs-CZ" dirty="0"/>
              <a:t>Změnu plynoucí ze zprávy o uplatňování </a:t>
            </a:r>
            <a:r>
              <a:rPr lang="cs-CZ" b="1" dirty="0">
                <a:solidFill>
                  <a:schemeClr val="accent2"/>
                </a:solidFill>
              </a:rPr>
              <a:t>lze pořídit zkráceným postupem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87409B8-98FC-B6BC-E537-8D399BC7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a schválení zprávy o uplatňování</a:t>
            </a:r>
          </a:p>
        </p:txBody>
      </p:sp>
    </p:spTree>
    <p:extLst>
      <p:ext uri="{BB962C8B-B14F-4D97-AF65-F5344CB8AC3E}">
        <p14:creationId xmlns:p14="http://schemas.microsoft.com/office/powerpoint/2010/main" val="363016316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052872-4256-42A3-80AC-3D5057A8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15000" b="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5000" b="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ZKRÁCENÝ POSTUP POŘÍZENÍ ZMĚNY ÚP</a:t>
            </a:r>
            <a:endParaRPr lang="cs-CZ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924981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A487197-35C0-8343-6D4A-2BD271058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podnět obce</a:t>
            </a:r>
          </a:p>
          <a:p>
            <a:r>
              <a:rPr lang="cs-CZ" dirty="0"/>
              <a:t>orgán veřejné správy</a:t>
            </a:r>
          </a:p>
          <a:p>
            <a:r>
              <a:rPr lang="cs-CZ" dirty="0"/>
              <a:t>občan obce</a:t>
            </a:r>
          </a:p>
          <a:p>
            <a:r>
              <a:rPr lang="cs-CZ" dirty="0"/>
              <a:t>fyzická nebo právnická osoba, která má vlastnická nebo obdobná práva k pozemku nebo stavbě na území obce</a:t>
            </a:r>
          </a:p>
          <a:p>
            <a:r>
              <a:rPr lang="cs-CZ" dirty="0"/>
              <a:t>oprávněný investor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5044CCA-2F7B-317E-DB34-ADD1F603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smí podat podnět ke změně ÚP</a:t>
            </a:r>
          </a:p>
        </p:txBody>
      </p:sp>
    </p:spTree>
    <p:extLst>
      <p:ext uri="{BB962C8B-B14F-4D97-AF65-F5344CB8AC3E}">
        <p14:creationId xmlns:p14="http://schemas.microsoft.com/office/powerpoint/2010/main" val="363607984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EDDDFAC-58C9-0C4B-9341-CEE9B9D09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údaje umožňující identifikaci navrhovatele</a:t>
            </a:r>
            <a:r>
              <a:rPr lang="cs-CZ" dirty="0"/>
              <a:t>, včetně  prokázání, že je oprávněn podat návrh</a:t>
            </a:r>
          </a:p>
          <a:p>
            <a:r>
              <a:rPr lang="cs-CZ" b="1" dirty="0">
                <a:solidFill>
                  <a:schemeClr val="accent2"/>
                </a:solidFill>
              </a:rPr>
              <a:t>důvody pro pořízení změny </a:t>
            </a:r>
            <a:r>
              <a:rPr lang="cs-CZ" dirty="0"/>
              <a:t>ÚP</a:t>
            </a:r>
          </a:p>
          <a:p>
            <a:r>
              <a:rPr lang="cs-CZ" b="1" dirty="0">
                <a:solidFill>
                  <a:schemeClr val="accent2"/>
                </a:solidFill>
              </a:rPr>
              <a:t>návrh obsahu změny ÚP</a:t>
            </a:r>
            <a:r>
              <a:rPr lang="cs-CZ" dirty="0"/>
              <a:t>, včetně případného požadavku na zpracování variant řešení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stanovisko příslušného orgánu </a:t>
            </a:r>
            <a:r>
              <a:rPr lang="cs-CZ" dirty="0"/>
              <a:t>ochrany přírody (stanovisko NATURA 2000)</a:t>
            </a:r>
          </a:p>
          <a:p>
            <a:r>
              <a:rPr lang="cs-CZ" b="1" dirty="0">
                <a:solidFill>
                  <a:schemeClr val="accent2"/>
                </a:solidFill>
              </a:rPr>
              <a:t>stanovisko KÚ (orgánu SEA) </a:t>
            </a:r>
            <a:r>
              <a:rPr lang="cs-CZ" dirty="0"/>
              <a:t>k navrhovanému obsahu změny ÚP, ve kterém i s přihlédnutím ke stanovisku orgánu ochrany přírody uvede, zda má být návrh změny posuzován, případně stanoví podrobnější požadavky</a:t>
            </a:r>
          </a:p>
          <a:p>
            <a:r>
              <a:rPr lang="cs-CZ" b="1" dirty="0">
                <a:solidFill>
                  <a:schemeClr val="accent2"/>
                </a:solidFill>
              </a:rPr>
              <a:t>návrh úhrady nákladů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00D6530-ED47-7E66-5044-9D3A64BE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změny (§ 55a odst. SZ)</a:t>
            </a:r>
          </a:p>
        </p:txBody>
      </p:sp>
    </p:spTree>
    <p:extLst>
      <p:ext uri="{BB962C8B-B14F-4D97-AF65-F5344CB8AC3E}">
        <p14:creationId xmlns:p14="http://schemas.microsoft.com/office/powerpoint/2010/main" val="380643364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79F00F-F91F-18C1-B35F-27F41EEAE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navrhovatel uvede, co je věcným důvodem pro podání návrhu na pořízení změny</a:t>
            </a:r>
          </a:p>
          <a:p>
            <a:r>
              <a:rPr lang="cs-CZ" dirty="0"/>
              <a:t>popřípadě uvede též okolnosti naléhavosti tohoto důvodu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48AE17B-E417-71D2-A4A5-7AD9198A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pořízení změny ÚP</a:t>
            </a:r>
          </a:p>
        </p:txBody>
      </p:sp>
    </p:spTree>
    <p:extLst>
      <p:ext uri="{BB962C8B-B14F-4D97-AF65-F5344CB8AC3E}">
        <p14:creationId xmlns:p14="http://schemas.microsoft.com/office/powerpoint/2010/main" val="35134677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6A2791F-99F6-621D-1F5E-CD6BFDF8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Obsah návrhu změny se nemusí řídit obsahem stanoveným pro zadání ÚP</a:t>
            </a:r>
          </a:p>
          <a:p>
            <a:r>
              <a:rPr lang="cs-CZ" dirty="0"/>
              <a:t>Zejména se uvede: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Identifikace pozemků nebo ploch dotčených návrhem změny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Popis navrhované změny funkčního využití a prostorového uspořádání území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Popis účelu navrhované změny územního plánu včetně grafického zákresu návrhu řešení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Případný požadavek na zpracování variant řešení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2DAB47C-EB8A-05E4-850A-8CE8288A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obsahu změny příp. vč. variant</a:t>
            </a:r>
          </a:p>
        </p:txBody>
      </p:sp>
    </p:spTree>
    <p:extLst>
      <p:ext uri="{BB962C8B-B14F-4D97-AF65-F5344CB8AC3E}">
        <p14:creationId xmlns:p14="http://schemas.microsoft.com/office/powerpoint/2010/main" val="336119423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5632F00-9D04-E6C3-873B-942048AEA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na pořízení změny </a:t>
            </a:r>
            <a:r>
              <a:rPr lang="cs-CZ" b="1" dirty="0">
                <a:solidFill>
                  <a:schemeClr val="accent2"/>
                </a:solidFill>
              </a:rPr>
              <a:t>se podává u obce</a:t>
            </a:r>
            <a:r>
              <a:rPr lang="cs-CZ" dirty="0"/>
              <a:t>, návrh posuzuje pořizovatel (ve 2 etapách):</a:t>
            </a:r>
          </a:p>
          <a:p>
            <a:r>
              <a:rPr lang="cs-CZ" dirty="0"/>
              <a:t>Posouzení souladu s právními předpisy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 při nedostatcích výzva k odstranění + lhůta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cs-CZ" dirty="0">
                <a:latin typeface="+mn-lt"/>
              </a:rPr>
              <a:t> při neodstranění nedostatků pořizovatel návrh odmítne, sdělí toto navrhovateli a informuje o tom zastupitelstvo obce</a:t>
            </a:r>
          </a:p>
          <a:p>
            <a:r>
              <a:rPr lang="cs-CZ" dirty="0"/>
              <a:t>Splňuje-li návrh náležitosti → </a:t>
            </a:r>
            <a:r>
              <a:rPr lang="cs-CZ" b="1" dirty="0">
                <a:solidFill>
                  <a:schemeClr val="accent2"/>
                </a:solidFill>
              </a:rPr>
              <a:t>odborné stanovisko pořizovatele </a:t>
            </a:r>
            <a:r>
              <a:rPr lang="cs-CZ" dirty="0"/>
              <a:t>→ bezodkladné předložení zastupitelstvu, které ale není odborným názorem pořizovatele vázáno a nemá lhůtu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6A240EC-3173-50C8-A309-58D9C0BD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Posouzení návrhu (§ 55a odst. 4 SZ)</a:t>
            </a:r>
          </a:p>
        </p:txBody>
      </p:sp>
    </p:spTree>
    <p:extLst>
      <p:ext uri="{BB962C8B-B14F-4D97-AF65-F5344CB8AC3E}">
        <p14:creationId xmlns:p14="http://schemas.microsoft.com/office/powerpoint/2010/main" val="16200357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99B9044-5685-4F48-E46E-DE6D44AD3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rozhodne o pořízení změny ÚP a o jejím obsahu v samostatné působnosti</a:t>
            </a:r>
          </a:p>
          <a:p>
            <a:r>
              <a:rPr lang="cs-CZ" b="1" dirty="0">
                <a:solidFill>
                  <a:schemeClr val="accent2"/>
                </a:solidFill>
              </a:rPr>
              <a:t>výslovně uvede, že změna ÚP bude pořizována zkráceným postupem</a:t>
            </a:r>
          </a:p>
          <a:p>
            <a:r>
              <a:rPr lang="cs-CZ" dirty="0"/>
              <a:t>stanoví, kdo bude určeným zastupitelem</a:t>
            </a:r>
          </a:p>
          <a:p>
            <a:r>
              <a:rPr lang="cs-CZ" dirty="0"/>
              <a:t>případně </a:t>
            </a:r>
            <a:r>
              <a:rPr lang="cs-CZ" b="1" dirty="0">
                <a:solidFill>
                  <a:schemeClr val="accent2"/>
                </a:solidFill>
              </a:rPr>
              <a:t>podmíní pořízení úhradou nákladů</a:t>
            </a:r>
          </a:p>
          <a:p>
            <a:r>
              <a:rPr lang="cs-CZ" b="1" dirty="0">
                <a:solidFill>
                  <a:schemeClr val="accent2"/>
                </a:solidFill>
              </a:rPr>
              <a:t>může stanovit</a:t>
            </a:r>
            <a:r>
              <a:rPr lang="cs-CZ" dirty="0"/>
              <a:t>, že změna bude pořízena </a:t>
            </a:r>
            <a:r>
              <a:rPr lang="cs-CZ" b="1" dirty="0">
                <a:solidFill>
                  <a:schemeClr val="accent2"/>
                </a:solidFill>
              </a:rPr>
              <a:t>s prvky regulačního plánu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84ADC3B-F067-8A8D-2115-9DC37DE5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zastupitelstva o pořízení změny</a:t>
            </a:r>
          </a:p>
        </p:txBody>
      </p:sp>
    </p:spTree>
    <p:extLst>
      <p:ext uri="{BB962C8B-B14F-4D97-AF65-F5344CB8AC3E}">
        <p14:creationId xmlns:p14="http://schemas.microsoft.com/office/powerpoint/2010/main" val="282627461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D19E029-DE76-D124-B19D-C6B7F2987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Není výslovně stanoveno, kdo navrhne obsah změny</a:t>
            </a:r>
            <a:r>
              <a:rPr lang="cs-CZ" dirty="0"/>
              <a:t>, včetně případného požadavku na zpracování variant řešení; zpravidla navrhuje pořizovatel  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Pořizovatel zajistí stanoviska </a:t>
            </a:r>
            <a:r>
              <a:rPr lang="cs-CZ" dirty="0"/>
              <a:t>příslušného orgánu ochrany přírody k navrhovanému obsahu změny  a orgánu SEA</a:t>
            </a:r>
          </a:p>
          <a:p>
            <a:r>
              <a:rPr lang="cs-CZ" dirty="0"/>
              <a:t>Případné doplnění návrhu obsahu změny a rozhodnutí o pořízení jsou shodné s předchozím postupem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FF0797B-A5AD-0127-660B-456B1B97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z vlastního podnětu</a:t>
            </a:r>
          </a:p>
        </p:txBody>
      </p:sp>
    </p:spTree>
    <p:extLst>
      <p:ext uri="{BB962C8B-B14F-4D97-AF65-F5344CB8AC3E}">
        <p14:creationId xmlns:p14="http://schemas.microsoft.com/office/powerpoint/2010/main" val="422577639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MR_klas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6994</Words>
  <Application>Microsoft Office PowerPoint</Application>
  <PresentationFormat>Předvádění na obrazovce (4:3)</PresentationFormat>
  <Paragraphs>503</Paragraphs>
  <Slides>114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114</vt:i4>
      </vt:variant>
    </vt:vector>
  </HeadingPairs>
  <TitlesOfParts>
    <vt:vector size="125" baseType="lpstr">
      <vt:lpstr>Arial</vt:lpstr>
      <vt:lpstr>Calibri</vt:lpstr>
      <vt:lpstr>Corbel</vt:lpstr>
      <vt:lpstr>Symbol</vt:lpstr>
      <vt:lpstr>Times New Roman</vt:lpstr>
      <vt:lpstr>Tw Cen MT</vt:lpstr>
      <vt:lpstr>Tw Cen MT Condensed</vt:lpstr>
      <vt:lpstr>Wingdings</vt:lpstr>
      <vt:lpstr>Wingdings 3</vt:lpstr>
      <vt:lpstr>MMR_klas</vt:lpstr>
      <vt:lpstr>Integrál</vt:lpstr>
      <vt:lpstr>Pořízení územního plánu Změna územního plánu</vt:lpstr>
      <vt:lpstr>OBECNÝ ÚVOD</vt:lpstr>
      <vt:lpstr>Právní předpisy</vt:lpstr>
      <vt:lpstr>Územní plán</vt:lpstr>
      <vt:lpstr>Územní plán – zákonné ukotvení</vt:lpstr>
      <vt:lpstr>Pořizovatel územního plánu</vt:lpstr>
      <vt:lpstr>Kvalifikační požadavky</vt:lpstr>
      <vt:lpstr>Role samosprávy</vt:lpstr>
      <vt:lpstr>Používání pojmů</vt:lpstr>
      <vt:lpstr>Vyhodnocení vlivů na udržitelný rozvoj území</vt:lpstr>
      <vt:lpstr>Obsah územního plánu</vt:lpstr>
      <vt:lpstr>PROCES POŘÍZENÍ</vt:lpstr>
      <vt:lpstr>~1~ ROZHODNUTÍ O POŘÍZENÍ</vt:lpstr>
      <vt:lpstr>Rozhodnutí o pořízení [§ 44]</vt:lpstr>
      <vt:lpstr>Pořízení z vlastního podnětu</vt:lpstr>
      <vt:lpstr>Pořízení na návrh</vt:lpstr>
      <vt:lpstr>Podání návrhu na pořízení</vt:lpstr>
      <vt:lpstr>Rozhodnutí o pořízení</vt:lpstr>
      <vt:lpstr>~2~ ÚHRADA NÁKLADŮ NA POŘÍZENÍ</vt:lpstr>
      <vt:lpstr>Úhrada nákladů na pořízení [§ 45]</vt:lpstr>
      <vt:lpstr>Úhrada nákladů na pořízení [§ 45]</vt:lpstr>
      <vt:lpstr>Úhrada nákladů na pořízení [§ 45]</vt:lpstr>
      <vt:lpstr>~3~ ZADÁNÍ ÚZEMNÍHO PLÁNU</vt:lpstr>
      <vt:lpstr>Podklady pro zadání územního plánu</vt:lpstr>
      <vt:lpstr>Zpracování návrhu zadání [§ 47 odst. 1]</vt:lpstr>
      <vt:lpstr>Obsah zadání</vt:lpstr>
      <vt:lpstr>Z judikatury</vt:lpstr>
      <vt:lpstr>Projednání návrhu zadání (§ 47 SZ a § 25 SŘ)</vt:lpstr>
      <vt:lpstr>Doručení veřejnou vyhláškou (§ 25 SŘ)</vt:lpstr>
      <vt:lpstr>Připomínky a vyjádření k návrhu zadání</vt:lpstr>
      <vt:lpstr>Stanoviska k návrhu zadání</vt:lpstr>
      <vt:lpstr>Úprava návrhu zadání (§ 47 odst. 4 SZ)</vt:lpstr>
      <vt:lpstr>Schválení zadání </vt:lpstr>
      <vt:lpstr>~4~ NÁVRH ÚZEMNÍHO PLÁNU</vt:lpstr>
      <vt:lpstr>Oprávnění ke zpracování ÚPD (z.č. 360/1992)</vt:lpstr>
      <vt:lpstr>Náležitosti vyhodnocení vlivů </vt:lpstr>
      <vt:lpstr>Návrh územního plánu (§ 50 odst. 1 SZ)</vt:lpstr>
      <vt:lpstr>Z judikatury</vt:lpstr>
      <vt:lpstr>Z judikatury</vt:lpstr>
      <vt:lpstr>~5~ SPOLEČNÉ JEDNÁNÍ</vt:lpstr>
      <vt:lpstr>Společné jednání (§ 50 odst. 2 SZ)</vt:lpstr>
      <vt:lpstr>V době společného jednání (§ 50 odst. 3)</vt:lpstr>
      <vt:lpstr>Přeshraniční vlivy (§ 50 odst. 4 SZ)</vt:lpstr>
      <vt:lpstr>Stanovisko k návrhu koncepce (KÚ ŽP)</vt:lpstr>
      <vt:lpstr>Negativní vliv na NATURA 2000</vt:lpstr>
      <vt:lpstr>Kompenzační opatření (§ 50 odst. 6 SZ)</vt:lpstr>
      <vt:lpstr>Stanovisko nadřízeného orgánu (§ 50 odst. 7)</vt:lpstr>
      <vt:lpstr>Stanovisko nadřízeného orgánu (§ 50 odst. 7)</vt:lpstr>
      <vt:lpstr>Výběr výsledné varianty (§ 51 odst. 2)</vt:lpstr>
      <vt:lpstr>Úprava návrhu ÚP (§ 51 odst. 1 SZ)</vt:lpstr>
      <vt:lpstr>Zpracování nového návrhu ÚP (§ 51 odst. 3)</vt:lpstr>
      <vt:lpstr>Z judikatury</vt:lpstr>
      <vt:lpstr>~6~ VEŘEJNÉ PROJEDNÁNÍ</vt:lpstr>
      <vt:lpstr>Řízení o územním plánu (§ 52 odst. 1 SZ)</vt:lpstr>
      <vt:lpstr>Veřejné projednání návrhu UP (§ 22 SZ)</vt:lpstr>
      <vt:lpstr>Námitky proti návrhu (§ 52 SZ, § 172 SŘ)</vt:lpstr>
      <vt:lpstr>Náležitosti námitky (§ 37 SŘ, § 52 SZ)</vt:lpstr>
      <vt:lpstr>Připomínky a stanoviska (§ 52 odst. 3 a 4 SZ)</vt:lpstr>
      <vt:lpstr>Vyhodnocení veřejného projednání (§ 53 odst. 1)</vt:lpstr>
      <vt:lpstr>Případy, které mohou následovat</vt:lpstr>
      <vt:lpstr>Podstatná úprava návrhu ÚP</vt:lpstr>
      <vt:lpstr>Opakované veřejné projednání (§ 53 odst. 2)</vt:lpstr>
      <vt:lpstr>Přepracování návrhu ÚP (§ 53 odst. 3)</vt:lpstr>
      <vt:lpstr>Soulad návrhu ÚP (§ 53 odst. 4 SZ)</vt:lpstr>
      <vt:lpstr>Doplnění odůvodnění (§ 53 odst. 5 SZ, § 172 SŘ)</vt:lpstr>
      <vt:lpstr>Doplnění odůvodnění (§ 53 odst. 5 SZ)</vt:lpstr>
      <vt:lpstr>Návrh na zamítnutí (§ 53 odst. 6 SZ)</vt:lpstr>
      <vt:lpstr>~7~ VYDÁNÍ ÚZEMNÍHO PLÁNU</vt:lpstr>
      <vt:lpstr>Příslušnost k vydání ÚP</vt:lpstr>
      <vt:lpstr>Možnosti zastupitelstva (§ 54 odst. 3 SZ)</vt:lpstr>
      <vt:lpstr>Z judikatury</vt:lpstr>
      <vt:lpstr>Nepřihlížení k částem ÚP (§ 54 odst. 5 a 6)</vt:lpstr>
      <vt:lpstr>Oznámení ÚP (§ 172 a 173 SŘ)</vt:lpstr>
      <vt:lpstr>Účinnost ÚP (§ 172 a 173 SŘ)</vt:lpstr>
      <vt:lpstr>Z judikatury</vt:lpstr>
      <vt:lpstr>Záznam o účinnosti (§ 14 odst. 1 V500)</vt:lpstr>
      <vt:lpstr>Ukládání a poskytování ÚP (§ 165 odst. 1 SZ)</vt:lpstr>
      <vt:lpstr>Z judikatury</vt:lpstr>
      <vt:lpstr>Zveřejnění ÚP (§ 165 odst. 3 SZ)</vt:lpstr>
      <vt:lpstr>Evidence ÚPČ (§ 162 SZ + vyhláška 500)</vt:lpstr>
      <vt:lpstr>Registrační lis ÚP/změny ÚP (P16 V500)</vt:lpstr>
      <vt:lpstr>Příloha registračního listu</vt:lpstr>
      <vt:lpstr>Další činnosti...</vt:lpstr>
      <vt:lpstr>ZMĚNA ÚZEMNÍHO PLÁNU</vt:lpstr>
      <vt:lpstr>Změna územního plánu (§ 55 a násl. SZ)</vt:lpstr>
      <vt:lpstr>Principy změny územního plánu</vt:lpstr>
      <vt:lpstr>~1~ ZPRÁVA O UPLATŇOVÁNÍ</vt:lpstr>
      <vt:lpstr>Zpráva o uplatňování</vt:lpstr>
      <vt:lpstr>Obsah zprávy o uplatňování (§ 15 V500)</vt:lpstr>
      <vt:lpstr>Obsah zprávy o uplatňování (§ 15 V500)</vt:lpstr>
      <vt:lpstr>Projednání a schválení zprávy o uplatňování</vt:lpstr>
      <vt:lpstr>~2~ ZKRÁCENÝ POSTUP POŘÍZENÍ ZMĚNY ÚP</vt:lpstr>
      <vt:lpstr>Kdo smí podat podnět ke změně ÚP</vt:lpstr>
      <vt:lpstr>Obsah změny (§ 55a odst. SZ)</vt:lpstr>
      <vt:lpstr>Důvody pro pořízení změny ÚP</vt:lpstr>
      <vt:lpstr>Návrh obsahu změny příp. vč. variant</vt:lpstr>
      <vt:lpstr>Posouzení návrhu (§ 55a odst. 4 SZ)</vt:lpstr>
      <vt:lpstr>Rozhodnutí zastupitelstva o pořízení změny</vt:lpstr>
      <vt:lpstr>Změna z vlastního podnětu</vt:lpstr>
      <vt:lpstr>Zpracování návrhu změny</vt:lpstr>
      <vt:lpstr>Veřejné projednání (§ 55b odst. 1 a 2 SZ)</vt:lpstr>
      <vt:lpstr>Veřejné projednání (§ 55b odst. 1 a 2 SZ)</vt:lpstr>
      <vt:lpstr>Do 7 dnů ode dne konání veřejného projednání</vt:lpstr>
      <vt:lpstr>Stanovisko nadřízeného orgánu (§ 55b odst. 4)</vt:lpstr>
      <vt:lpstr>Stanovisko k návrhu koncepce (§ 55b odst. 5)</vt:lpstr>
      <vt:lpstr>Výběr nejvhodnější varianty (§ 55b odst. 7)</vt:lpstr>
      <vt:lpstr>Námitky a připomínky (§ 55b odst. 7)</vt:lpstr>
      <vt:lpstr>Případy, které mohou nastat</vt:lpstr>
      <vt:lpstr>Další činnosti</vt:lpstr>
      <vt:lpstr>Úplné znění</vt:lpstr>
      <vt:lpstr>Oznámení změny ÚP a účinnost</vt:lpstr>
      <vt:lpstr>Záznam o účinnosti</vt:lpstr>
      <vt:lpstr>Dále obdoba pořízení ÚP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územního plánu</dc:title>
  <dc:creator>Vodný Roman</dc:creator>
  <cp:lastModifiedBy>Jirásek Petr Mgr.</cp:lastModifiedBy>
  <cp:revision>31</cp:revision>
  <dcterms:created xsi:type="dcterms:W3CDTF">2022-01-13T12:32:25Z</dcterms:created>
  <dcterms:modified xsi:type="dcterms:W3CDTF">2023-04-19T08:19:21Z</dcterms:modified>
</cp:coreProperties>
</file>